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Default Extension="emf" ContentType="image/x-emf"/>
  <Default Extension="jpeg" ContentType="image/jpeg"/>
  <Override PartName="/ppt/tags/tag3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5" r:id="rId3"/>
    <p:sldId id="271" r:id="rId4"/>
    <p:sldId id="265" r:id="rId5"/>
    <p:sldId id="272" r:id="rId6"/>
    <p:sldId id="315" r:id="rId7"/>
    <p:sldId id="317" r:id="rId8"/>
    <p:sldId id="301" r:id="rId9"/>
    <p:sldId id="302" r:id="rId10"/>
    <p:sldId id="303" r:id="rId11"/>
    <p:sldId id="304" r:id="rId12"/>
    <p:sldId id="274" r:id="rId13"/>
    <p:sldId id="298" r:id="rId14"/>
  </p:sldIdLst>
  <p:sldSz cx="9144000" cy="6858000" type="screen4x3"/>
  <p:notesSz cx="6735763" cy="98663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242"/>
    <a:srgbClr val="4D762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558" autoAdjust="0"/>
  </p:normalViewPr>
  <p:slideViewPr>
    <p:cSldViewPr>
      <p:cViewPr varScale="1">
        <p:scale>
          <a:sx n="92" d="100"/>
          <a:sy n="92" d="100"/>
        </p:scale>
        <p:origin x="-13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E91DF-F8F5-40E6-ADEC-A802EEC7998D}" type="datetimeFigureOut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96978-0624-4E55-80E4-901D162FB4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FA99B-3CC6-4515-8448-DDB526E1C978}" type="datetimeFigureOut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6D2CE-89FC-45BD-B51C-989E59CD35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0113" y="738188"/>
            <a:ext cx="4937125" cy="3703637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889" y="4686222"/>
            <a:ext cx="4939987" cy="4441656"/>
          </a:xfrm>
          <a:noFill/>
          <a:ln/>
        </p:spPr>
        <p:txBody>
          <a:bodyPr lIns="92876" tIns="46439" rIns="92876" bIns="46439"/>
          <a:lstStyle/>
          <a:p>
            <a:pPr>
              <a:buFontTx/>
              <a:buChar char="-"/>
            </a:pPr>
            <a:endParaRPr lang="en-GB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0113" y="738188"/>
            <a:ext cx="4937125" cy="3703637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889" y="4686222"/>
            <a:ext cx="4939987" cy="4441656"/>
          </a:xfrm>
          <a:noFill/>
          <a:ln/>
        </p:spPr>
        <p:txBody>
          <a:bodyPr lIns="92876" tIns="46439" rIns="92876" bIns="46439"/>
          <a:lstStyle/>
          <a:p>
            <a:pPr>
              <a:buFontTx/>
              <a:buChar char="-"/>
            </a:pPr>
            <a:endParaRPr lang="en-GB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0113" y="738188"/>
            <a:ext cx="4937125" cy="3703637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889" y="4686222"/>
            <a:ext cx="4939987" cy="4441656"/>
          </a:xfrm>
          <a:noFill/>
          <a:ln/>
        </p:spPr>
        <p:txBody>
          <a:bodyPr lIns="92876" tIns="46439" rIns="92876" bIns="46439"/>
          <a:lstStyle/>
          <a:p>
            <a:pPr>
              <a:buFontTx/>
              <a:buChar char="-"/>
            </a:pPr>
            <a:endParaRPr lang="en-GB" altLang="ko-KR" dirty="0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0113" y="738188"/>
            <a:ext cx="4937125" cy="3703637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889" y="4686222"/>
            <a:ext cx="4939987" cy="4441656"/>
          </a:xfrm>
          <a:noFill/>
          <a:ln/>
        </p:spPr>
        <p:txBody>
          <a:bodyPr lIns="92876" tIns="46439" rIns="92876" bIns="46439"/>
          <a:lstStyle/>
          <a:p>
            <a:pPr>
              <a:buFontTx/>
              <a:buChar char="-"/>
            </a:pPr>
            <a:endParaRPr lang="en-GB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0113" y="738188"/>
            <a:ext cx="4937125" cy="3703637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889" y="4686222"/>
            <a:ext cx="4939987" cy="4441656"/>
          </a:xfrm>
          <a:noFill/>
          <a:ln/>
        </p:spPr>
        <p:txBody>
          <a:bodyPr lIns="92876" tIns="46439" rIns="92876" bIns="46439"/>
          <a:lstStyle/>
          <a:p>
            <a:pPr>
              <a:buFontTx/>
              <a:buChar char="-"/>
            </a:pPr>
            <a:endParaRPr lang="en-GB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0113" y="738188"/>
            <a:ext cx="4937125" cy="3703637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889" y="4686222"/>
            <a:ext cx="4939987" cy="4441656"/>
          </a:xfrm>
          <a:noFill/>
          <a:ln/>
        </p:spPr>
        <p:txBody>
          <a:bodyPr lIns="92876" tIns="46439" rIns="92876" bIns="46439"/>
          <a:lstStyle/>
          <a:p>
            <a:pPr>
              <a:buFontTx/>
              <a:buChar char="-"/>
            </a:pPr>
            <a:endParaRPr lang="en-GB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0113" y="738188"/>
            <a:ext cx="4937125" cy="3703637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7889" y="4686222"/>
            <a:ext cx="4939987" cy="4441656"/>
          </a:xfrm>
          <a:noFill/>
          <a:ln/>
        </p:spPr>
        <p:txBody>
          <a:bodyPr lIns="92876" tIns="46439" rIns="92876" bIns="46439"/>
          <a:lstStyle/>
          <a:p>
            <a:pPr>
              <a:buFontTx/>
              <a:buChar char="-"/>
            </a:pPr>
            <a:endParaRPr lang="en-GB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F14-FBE1-45FF-980B-64F7858359D8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altLang="ko-KR" smtClean="0">
                <a:latin typeface="+mn-ea"/>
              </a:rPr>
              <a:t>Establishment of ecological observatory network in lakes and rivers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71DE5-3BD8-4B9A-8891-A66427012DE8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Establishment of ecological observatory network in lakes and rivers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68ABA-3D74-4D01-9973-A8987A07A29C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Establishment of ecological observatory network in lakes and rivers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23D1A-135C-422B-A412-BE2887074B4C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latin typeface="+mn-ea"/>
              </a:rPr>
              <a:t>Establishment of ecological observatory network in lakes and rivers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43789-A9A0-41AC-B03C-E8B012D9DCAA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Establishment of ecological observatory network in lakes and rivers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E8BDC-FE8C-48B4-8482-C2138C2AE1AA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Establishment of ecological observatory network in lakes and rivers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3D64B-A0E6-4845-B536-FF7876C23C6B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Establishment of ecological observatory network in lakes and rivers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E4E0-E95F-4678-B72D-8AE2A5783728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Establishment of ecological observatory network in lakes and rivers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20E2-0DF5-4A6A-9C5E-66D6C732380C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Establishment of ecological observatory network in lakes and rivers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162E-04CC-4B4D-A691-F632224B0303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Establishment of ecological observatory network in lakes and rivers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5AE5-B396-42E8-9F12-A3F38097DE3F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Establishment of ecological observatory network in lakes and rivers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BE4384-0D5F-4339-8D49-8B45B238C07A}" type="datetime1">
              <a:rPr lang="ko-KR" altLang="en-US" smtClean="0"/>
              <a:pPr/>
              <a:t>2010-03-05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latin typeface="+mn-ea"/>
              </a:rPr>
              <a:t>Establishment of ecological observatory network in lakes and rivers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9642A-C275-487C-9D57-62B3603277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7.jpe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hyperlink" Target="http://www.google.com/imgres?imgurl=http://news.chosun.com/site/data/img_dir/2007/11/23/2007112301169_0.jpg&amp;imgrefurl=http://www.chosun.com/site/data/html_dir/2007/11/23/2007112301266.html&amp;h=320&amp;w=480&amp;sz=17&amp;tbnid=AjUMbtzlZi21kM:&amp;tbnh=86&amp;tbnw=129&amp;prev=/images?q=%EC%8A%88%ED%8D%BC%EC%BB%B4%ED%93%A8%ED%84%B0&amp;usg=__ox1zkkUigZ8m7cZ0BB5GRdw6SDw=&amp;ei=fUl6S8mJNYzu7APv2vGdBg&amp;sa=X&amp;oi=image_result&amp;resnum=4&amp;ct=image&amp;ved=0CBsQ9QEwAw" TargetMode="External"/><Relationship Id="rId5" Type="http://schemas.openxmlformats.org/officeDocument/2006/relationships/oleObject" Target="../embeddings/oleObject1.bin"/><Relationship Id="rId15" Type="http://schemas.openxmlformats.org/officeDocument/2006/relationships/image" Target="../media/image9.jpeg"/><Relationship Id="rId10" Type="http://schemas.openxmlformats.org/officeDocument/2006/relationships/image" Target="../media/image6.em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emf"/><Relationship Id="rId14" Type="http://schemas.openxmlformats.org/officeDocument/2006/relationships/hyperlink" Target="http://images.google.com/imgres?imgurl=http://img.etnews.co.kr/photonews/0604/060424013239b.jpg&amp;imgrefurl=http://www.etnews.co.kr/news/detail.html?id=200604210018&amp;usg=__-yJvIvB7UBfITJ-pRLYXapAsl_4=&amp;h=781&amp;w=650&amp;sz=65&amp;hl=ko&amp;start=107&amp;um=1&amp;itbs=1&amp;tbnid=8jnJhhbGtMGYuM:&amp;tbnh=143&amp;tbnw=119&amp;prev=/images?q=%EB%8C%80%EC%9A%A9%EB%9F%89+%EC%A0%80%EC%9E%A5%EC%9E%A5%EC%B9%98&amp;ndsp=20&amp;hl=ko&amp;rls=com.microsoft:ko:IE-SearchBox&amp;rlz=1I7GGHP_en&amp;sa=N&amp;start=100&amp;um=1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imgres?imgurl=http://news.chosun.com/site/data/img_dir/2007/11/23/2007112301169_0.jpg&amp;imgrefurl=http://www.chosun.com/site/data/html_dir/2007/11/23/2007112301266.html&amp;h=320&amp;w=480&amp;sz=17&amp;tbnid=AjUMbtzlZi21kM:&amp;tbnh=86&amp;tbnw=129&amp;prev=/images?q=%EC%8A%88%ED%8D%BC%EC%BB%B4%ED%93%A8%ED%84%B0&amp;usg=__ox1zkkUigZ8m7cZ0BB5GRdw6SDw=&amp;ei=fUl6S8mJNYzu7APv2vGdBg&amp;sa=X&amp;oi=image_result&amp;resnum=4&amp;ct=image&amp;ved=0CBsQ9QEwAw" TargetMode="External"/><Relationship Id="rId13" Type="http://schemas.openxmlformats.org/officeDocument/2006/relationships/image" Target="../media/image13.jpeg"/><Relationship Id="rId18" Type="http://schemas.openxmlformats.org/officeDocument/2006/relationships/image" Target="../media/image16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jpeg"/><Relationship Id="rId12" Type="http://schemas.openxmlformats.org/officeDocument/2006/relationships/hyperlink" Target="http://images.google.com/imgres?imgurl=http://image.scienceall.com/lab/scienceall/html/img/scienceAll_photo_004_03.jpg&amp;imgrefurl=http://www.scienceall.com/dictionary/dictionary.sca?todo=scienceTopicView&amp;bbsid=180&amp;articleid=2128&amp;usg=__ZvoUFyYIJNsttkLvV8WD04f0EPQ=&amp;h=720&amp;w=435&amp;sz=114&amp;hl=ko&amp;start=8&amp;um=1&amp;itbs=1&amp;tbnid=BDmTM5vzZj9rxM:&amp;tbnh=140&amp;tbnw=85&amp;prev=/images?q=%EC%A7%84%EB%8B%AC%EB%9E%98%EA%BD%83+%ED%94%BC%EB%8A%94+%EC%8B%9C%EA%B8%B0&amp;hl=ko&amp;rls=com.microsoft:ko:IE-SearchBox&amp;rlz=1I7GGHP_en&amp;sa=N&amp;um=1" TargetMode="External"/><Relationship Id="rId17" Type="http://schemas.openxmlformats.org/officeDocument/2006/relationships/hyperlink" Target="http://images.google.com/imgres?imgurl=http://www.antarcticconnection.com/antarctic/science/images/climate2.jpg&amp;imgrefurl=http://www.antarcticconnection.com/antarctic/science/climatechange.shtml&amp;usg=__mE68Rg2ZXBQks_OFv_OTPfhjM0E=&amp;h=293&amp;w=292&amp;sz=11&amp;hl=ko&amp;start=20&amp;um=1&amp;itbs=1&amp;tbnid=A1tjbjdjtenjvM:&amp;tbnh=115&amp;tbnw=115&amp;prev=/images?q=climate+change&amp;hl=ko&amp;rls=com.microsoft:ko:IE-SearchBox&amp;rlz=1I7GGHP_en&amp;sa=N&amp;um=1" TargetMode="Externa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5.jpeg"/><Relationship Id="rId1" Type="http://schemas.openxmlformats.org/officeDocument/2006/relationships/tags" Target="../tags/tag3.xml"/><Relationship Id="rId6" Type="http://schemas.openxmlformats.org/officeDocument/2006/relationships/hyperlink" Target="http://images.google.com/imgres?imgurl=http://cfs9.tistory.com/image/15/tistory/2008/09/10/11/36/48c732abbf5f0&amp;imgrefurl=http://mdlife.tistory.com/244&amp;usg=__oyNqrnrb5Zbo7dBIQJ5olwNO7ZQ=&amp;h=563&amp;w=1024&amp;sz=215&amp;hl=ko&amp;start=11&amp;um=1&amp;itbs=1&amp;tbnid=6GoOquHGqAeuAM:&amp;tbnh=82&amp;tbnw=150&amp;prev=/images?q=%EC%84%B8%EA%B3%84%EC%A7%80%EB%8F%84&amp;hl=ko&amp;rls=com.microsoft:ko:IE-SearchBox&amp;rlz=1I7GGHP_en&amp;um=1" TargetMode="External"/><Relationship Id="rId11" Type="http://schemas.openxmlformats.org/officeDocument/2006/relationships/image" Target="../media/image6.emf"/><Relationship Id="rId5" Type="http://schemas.openxmlformats.org/officeDocument/2006/relationships/image" Target="../media/image11.png"/><Relationship Id="rId15" Type="http://schemas.openxmlformats.org/officeDocument/2006/relationships/hyperlink" Target="http://images.google.com/imgres?imgurl=http://www.keepbanderabeautiful.org/climate-change.jpg&amp;imgrefurl=http://www.keepbanderabeautiful.org/climatechange.html&amp;usg=__FB_DG--b6-Et5CHtQJGFdr-JFcY=&amp;h=331&amp;w=505&amp;sz=43&amp;hl=ko&amp;start=2&amp;um=1&amp;itbs=1&amp;tbnid=ltSjMoWzpJUVwM:&amp;tbnh=85&amp;tbnw=130&amp;prev=/images?q=climate+change&amp;hl=ko&amp;rls=com.microsoft:ko:IE-SearchBox&amp;rlz=1I7GGHP_en&amp;sa=N&amp;um=1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7.jpe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571480"/>
            <a:ext cx="8029604" cy="1470025"/>
          </a:xfrm>
        </p:spPr>
        <p:txBody>
          <a:bodyPr>
            <a:noAutofit/>
          </a:bodyPr>
          <a:lstStyle/>
          <a:p>
            <a:r>
              <a:rPr lang="en-US" altLang="ko-KR" sz="5400" dirty="0" smtClean="0">
                <a:solidFill>
                  <a:srgbClr val="00B0F0"/>
                </a:solidFill>
              </a:rPr>
              <a:t>Korean </a:t>
            </a:r>
            <a:r>
              <a:rPr lang="en-US" altLang="ko-KR" sz="5400" dirty="0" smtClean="0">
                <a:solidFill>
                  <a:srgbClr val="00B0F0"/>
                </a:solidFill>
              </a:rPr>
              <a:t>Lake</a:t>
            </a:r>
            <a:r>
              <a:rPr lang="en-US" sz="5400" dirty="0" smtClean="0">
                <a:solidFill>
                  <a:srgbClr val="00B0F0"/>
                </a:solidFill>
              </a:rPr>
              <a:t> </a:t>
            </a:r>
            <a:r>
              <a:rPr lang="en-US" sz="5400" dirty="0">
                <a:solidFill>
                  <a:srgbClr val="00B0F0"/>
                </a:solidFill>
              </a:rPr>
              <a:t>Ecological Observatory </a:t>
            </a:r>
            <a:r>
              <a:rPr lang="en-US" sz="5400" dirty="0" smtClean="0">
                <a:solidFill>
                  <a:srgbClr val="00B0F0"/>
                </a:solidFill>
              </a:rPr>
              <a:t>Network</a:t>
            </a:r>
            <a:endParaRPr lang="ko-KR" altLang="en-US" sz="5400" dirty="0">
              <a:solidFill>
                <a:srgbClr val="00B0F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2844" y="3643314"/>
            <a:ext cx="8858312" cy="2571768"/>
          </a:xfrm>
        </p:spPr>
        <p:txBody>
          <a:bodyPr>
            <a:noAutofit/>
          </a:bodyPr>
          <a:lstStyle/>
          <a:p>
            <a:r>
              <a:rPr lang="en-US" altLang="ko-KR" sz="2400" dirty="0" err="1" smtClean="0">
                <a:solidFill>
                  <a:schemeClr val="tx1"/>
                </a:solidFill>
              </a:rPr>
              <a:t>Buyoung</a:t>
            </a:r>
            <a:r>
              <a:rPr lang="en-US" altLang="ko-KR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Ahn</a:t>
            </a:r>
            <a:r>
              <a:rPr lang="en-US" altLang="ko-KR" sz="2400" dirty="0" smtClean="0">
                <a:solidFill>
                  <a:schemeClr val="tx1"/>
                </a:solidFill>
              </a:rPr>
              <a:t>,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Youngjin</a:t>
            </a:r>
            <a:r>
              <a:rPr lang="en-US" altLang="ko-KR" sz="2400" dirty="0" smtClean="0">
                <a:solidFill>
                  <a:schemeClr val="tx1"/>
                </a:solidFill>
              </a:rPr>
              <a:t> Kim,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Jongsuk</a:t>
            </a:r>
            <a:r>
              <a:rPr lang="en-US" altLang="ko-KR" sz="2400" dirty="0" smtClean="0">
                <a:solidFill>
                  <a:schemeClr val="tx1"/>
                </a:solidFill>
              </a:rPr>
              <a:t> Lee and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Kum</a:t>
            </a:r>
            <a:r>
              <a:rPr lang="en-US" altLang="ko-KR" sz="2400" dirty="0" smtClean="0">
                <a:solidFill>
                  <a:schemeClr val="tx1"/>
                </a:solidFill>
              </a:rPr>
              <a:t> Won Cho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</a:rPr>
              <a:t>Dept</a:t>
            </a:r>
            <a:r>
              <a:rPr lang="en-US" altLang="ko-KR" sz="2400" dirty="0" smtClean="0">
                <a:solidFill>
                  <a:schemeClr val="tx1"/>
                </a:solidFill>
              </a:rPr>
              <a:t>. of Cyber Environment Development</a:t>
            </a:r>
            <a:r>
              <a:rPr lang="en-US" altLang="ko-KR" sz="2400" dirty="0" smtClean="0">
                <a:solidFill>
                  <a:schemeClr val="tx1"/>
                </a:solidFill>
              </a:rPr>
              <a:t>, KISTI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endParaRPr lang="en-US" altLang="ko-KR" sz="500" dirty="0" smtClean="0">
              <a:solidFill>
                <a:schemeClr val="tx1"/>
              </a:solidFill>
            </a:endParaRPr>
          </a:p>
          <a:p>
            <a:endParaRPr lang="en-US" altLang="ko-KR" sz="500" dirty="0" smtClean="0">
              <a:solidFill>
                <a:schemeClr val="tx1"/>
              </a:solidFill>
            </a:endParaRPr>
          </a:p>
          <a:p>
            <a:endParaRPr lang="en-US" altLang="ko-KR" sz="500" dirty="0" smtClean="0">
              <a:solidFill>
                <a:schemeClr val="tx1"/>
              </a:solidFill>
            </a:endParaRPr>
          </a:p>
          <a:p>
            <a:r>
              <a:rPr lang="en-US" altLang="ko-KR" sz="2400" dirty="0" err="1" smtClean="0">
                <a:solidFill>
                  <a:schemeClr val="tx1"/>
                </a:solidFill>
              </a:rPr>
              <a:t>Bumcheol</a:t>
            </a:r>
            <a:r>
              <a:rPr lang="en-US" altLang="ko-KR" sz="2400" dirty="0" smtClean="0">
                <a:solidFill>
                  <a:schemeClr val="tx1"/>
                </a:solidFill>
              </a:rPr>
              <a:t> Kim</a:t>
            </a:r>
          </a:p>
          <a:p>
            <a:r>
              <a:rPr lang="en-US" altLang="ko-KR" sz="2400" dirty="0" smtClean="0">
                <a:solidFill>
                  <a:schemeClr val="tx1"/>
                </a:solidFill>
              </a:rPr>
              <a:t>Dept</a:t>
            </a:r>
            <a:r>
              <a:rPr lang="en-US" altLang="ko-KR" sz="2400" dirty="0" smtClean="0">
                <a:solidFill>
                  <a:schemeClr val="tx1"/>
                </a:solidFill>
              </a:rPr>
              <a:t>. of Environmental Science, </a:t>
            </a:r>
          </a:p>
          <a:p>
            <a:r>
              <a:rPr lang="en-US" altLang="ko-KR" sz="2400" dirty="0" err="1" smtClean="0">
                <a:solidFill>
                  <a:schemeClr val="tx1"/>
                </a:solidFill>
              </a:rPr>
              <a:t>Kangwon</a:t>
            </a:r>
            <a:r>
              <a:rPr lang="en-US" altLang="ko-KR" sz="2400" dirty="0" smtClean="0">
                <a:solidFill>
                  <a:schemeClr val="tx1"/>
                </a:solidFill>
              </a:rPr>
              <a:t> National University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8" name="Picture 4" descr="P10805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" y="1898650"/>
            <a:ext cx="4246563" cy="3186113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</p:pic>
      <p:sp>
        <p:nvSpPr>
          <p:cNvPr id="98310" name="Rectangle 6"/>
          <p:cNvSpPr>
            <a:spLocks noChangeArrowheads="1"/>
          </p:cNvSpPr>
          <p:nvPr/>
        </p:nvSpPr>
        <p:spPr bwMode="auto">
          <a:xfrm>
            <a:off x="250825" y="5589588"/>
            <a:ext cx="8535988" cy="105410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2700000" scaled="1"/>
          </a:gradFill>
          <a:ln w="28575" algn="ctr">
            <a:miter lim="800000"/>
            <a:headEnd/>
            <a:tailEnd/>
          </a:ln>
          <a:effectLst/>
          <a:scene3d>
            <a:camera prst="legacyPerspectiveTop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DDDDDD"/>
            </a:extrusionClr>
          </a:sp3d>
        </p:spPr>
        <p:txBody>
          <a:bodyPr wrap="none" anchor="ctr">
            <a:flatTx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ko-KR" sz="23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sensors installed on a bridge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FontTx/>
              <a:buChar char="-"/>
              <a:defRPr/>
            </a:pPr>
            <a:r>
              <a:rPr lang="en-US" altLang="ko-KR" sz="23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not connected to internet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284663" y="1617663"/>
            <a:ext cx="4665662" cy="3540125"/>
            <a:chOff x="2699" y="973"/>
            <a:chExt cx="2939" cy="2230"/>
          </a:xfrm>
        </p:grpSpPr>
        <p:pic>
          <p:nvPicPr>
            <p:cNvPr id="98313" name="Picture 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41" y="1271"/>
              <a:ext cx="2195" cy="1932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</p:pic>
        <p:sp>
          <p:nvSpPr>
            <p:cNvPr id="98314" name="AutoShape 10"/>
            <p:cNvSpPr>
              <a:spLocks/>
            </p:cNvSpPr>
            <p:nvPr/>
          </p:nvSpPr>
          <p:spPr bwMode="auto">
            <a:xfrm>
              <a:off x="5057" y="2478"/>
              <a:ext cx="581" cy="225"/>
            </a:xfrm>
            <a:prstGeom prst="borderCallout2">
              <a:avLst>
                <a:gd name="adj1" fmla="val 32000"/>
                <a:gd name="adj2" fmla="val -8264"/>
                <a:gd name="adj3" fmla="val 32000"/>
                <a:gd name="adj4" fmla="val -19106"/>
                <a:gd name="adj5" fmla="val -210667"/>
                <a:gd name="adj6" fmla="val -30120"/>
              </a:avLst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chemeClr val="tx1">
                  <a:alpha val="50000"/>
                </a:schemeClr>
              </a:outerShdw>
            </a:effectLst>
          </p:spPr>
          <p:txBody>
            <a:bodyPr/>
            <a:lstStyle/>
            <a:p>
              <a:pPr latinLnBrk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kumimoji="0" lang="en-US" altLang="ko-KR" sz="13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Turbidity</a:t>
              </a:r>
            </a:p>
          </p:txBody>
        </p:sp>
        <p:sp>
          <p:nvSpPr>
            <p:cNvPr id="98315" name="AutoShape 11"/>
            <p:cNvSpPr>
              <a:spLocks/>
            </p:cNvSpPr>
            <p:nvPr/>
          </p:nvSpPr>
          <p:spPr bwMode="auto">
            <a:xfrm>
              <a:off x="4856" y="973"/>
              <a:ext cx="617" cy="225"/>
            </a:xfrm>
            <a:prstGeom prst="borderCallout2">
              <a:avLst>
                <a:gd name="adj1" fmla="val 32000"/>
                <a:gd name="adj2" fmla="val -7778"/>
                <a:gd name="adj3" fmla="val 32000"/>
                <a:gd name="adj4" fmla="val -24148"/>
                <a:gd name="adj5" fmla="val 375556"/>
                <a:gd name="adj6" fmla="val -40843"/>
              </a:avLst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chemeClr val="tx1">
                  <a:alpha val="50000"/>
                </a:schemeClr>
              </a:outerShdw>
            </a:effectLst>
          </p:spPr>
          <p:txBody>
            <a:bodyPr/>
            <a:lstStyle/>
            <a:p>
              <a:pPr latinLnBrk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kumimoji="0" lang="en-US" altLang="ko-KR" sz="13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DO meter</a:t>
              </a:r>
            </a:p>
          </p:txBody>
        </p:sp>
        <p:sp>
          <p:nvSpPr>
            <p:cNvPr id="98316" name="AutoShape 12"/>
            <p:cNvSpPr>
              <a:spLocks/>
            </p:cNvSpPr>
            <p:nvPr/>
          </p:nvSpPr>
          <p:spPr bwMode="auto">
            <a:xfrm>
              <a:off x="2949" y="991"/>
              <a:ext cx="652" cy="184"/>
            </a:xfrm>
            <a:prstGeom prst="borderCallout2">
              <a:avLst>
                <a:gd name="adj1" fmla="val 39130"/>
                <a:gd name="adj2" fmla="val 107361"/>
                <a:gd name="adj3" fmla="val 39130"/>
                <a:gd name="adj4" fmla="val 139417"/>
                <a:gd name="adj5" fmla="val 526088"/>
                <a:gd name="adj6" fmla="val 144940"/>
              </a:avLst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chemeClr val="tx1">
                  <a:alpha val="50000"/>
                </a:schemeClr>
              </a:outerShdw>
            </a:effectLst>
          </p:spPr>
          <p:txBody>
            <a:bodyPr/>
            <a:lstStyle/>
            <a:p>
              <a:pPr latinLnBrk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kumimoji="0" lang="en-US" altLang="ko-KR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Controller</a:t>
              </a:r>
            </a:p>
          </p:txBody>
        </p:sp>
        <p:sp>
          <p:nvSpPr>
            <p:cNvPr id="98317" name="AutoShape 13"/>
            <p:cNvSpPr>
              <a:spLocks/>
            </p:cNvSpPr>
            <p:nvPr/>
          </p:nvSpPr>
          <p:spPr bwMode="auto">
            <a:xfrm>
              <a:off x="2699" y="1943"/>
              <a:ext cx="710" cy="198"/>
            </a:xfrm>
            <a:prstGeom prst="borderCallout2">
              <a:avLst>
                <a:gd name="adj1" fmla="val 36366"/>
                <a:gd name="adj2" fmla="val 106759"/>
                <a:gd name="adj3" fmla="val 36366"/>
                <a:gd name="adj4" fmla="val 122394"/>
                <a:gd name="adj5" fmla="val 240907"/>
                <a:gd name="adj6" fmla="val 151829"/>
              </a:avLst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chemeClr val="tx1">
                  <a:alpha val="50000"/>
                </a:schemeClr>
              </a:outerShdw>
            </a:effectLst>
          </p:spPr>
          <p:txBody>
            <a:bodyPr/>
            <a:lstStyle/>
            <a:p>
              <a:pPr latinLnBrk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kumimoji="0" lang="en-US" altLang="ko-KR" sz="13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Conductivity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643702" y="4286256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battery</a:t>
            </a:r>
            <a:endParaRPr lang="ko-KR" altLang="en-US" sz="1400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346075" y="352408"/>
            <a:ext cx="8440738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z="3200" b="1" dirty="0" smtClean="0">
                <a:solidFill>
                  <a:schemeClr val="tx2"/>
                </a:solidFill>
                <a:latin typeface="+mn-ea"/>
                <a:ea typeface="+mn-ea"/>
              </a:rPr>
              <a:t>6. </a:t>
            </a:r>
            <a:r>
              <a:rPr lang="en-US" altLang="ko-KR" sz="3200" b="1" dirty="0" smtClean="0">
                <a:solidFill>
                  <a:schemeClr val="tx2"/>
                </a:solidFill>
                <a:latin typeface="+mn-ea"/>
              </a:rPr>
              <a:t>Sensors in Lake </a:t>
            </a:r>
            <a:r>
              <a:rPr lang="en-US" altLang="ko-KR" sz="3200" b="1" dirty="0" err="1" smtClean="0">
                <a:solidFill>
                  <a:schemeClr val="tx2"/>
                </a:solidFill>
                <a:latin typeface="+mn-ea"/>
              </a:rPr>
              <a:t>Euiam</a:t>
            </a:r>
            <a:endParaRPr lang="en-US" altLang="ko-KR" sz="3200" b="1" dirty="0" smtClean="0">
              <a:solidFill>
                <a:schemeClr val="tx2"/>
              </a:solidFill>
              <a:latin typeface="+mn-ea"/>
            </a:endParaRPr>
          </a:p>
          <a:p>
            <a:pPr>
              <a:defRPr/>
            </a:pPr>
            <a:endParaRPr lang="en-US" altLang="ko-KR" sz="28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6" name="바닥글 개체 틀 43"/>
          <p:cNvSpPr>
            <a:spLocks noGrp="1"/>
          </p:cNvSpPr>
          <p:nvPr>
            <p:ph type="ftr" sz="quarter" idx="11"/>
          </p:nvPr>
        </p:nvSpPr>
        <p:spPr>
          <a:xfrm>
            <a:off x="2643174" y="6492899"/>
            <a:ext cx="3805254" cy="365125"/>
          </a:xfrm>
        </p:spPr>
        <p:txBody>
          <a:bodyPr/>
          <a:lstStyle/>
          <a:p>
            <a:r>
              <a:rPr lang="en-US" altLang="ko-KR" dirty="0" smtClean="0"/>
              <a:t>Establishment of ecological observatory network in lakes and rivers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860535"/>
            <a:ext cx="4895850" cy="42481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ko-KR" sz="2400" smtClean="0"/>
              <a:t>Temperature (Air, Water)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ko-KR" sz="2400" smtClean="0"/>
              <a:t>Thermometer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 smtClean="0"/>
              <a:t>Dissolved Oxygen(YSI 55)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400" smtClean="0"/>
              <a:t>Turbidity</a:t>
            </a:r>
            <a:endParaRPr lang="en-US" altLang="ko-KR" sz="2800" smtClean="0"/>
          </a:p>
          <a:p>
            <a:pPr eaLnBrk="1" hangingPunct="1">
              <a:lnSpc>
                <a:spcPct val="90000"/>
              </a:lnSpc>
            </a:pPr>
            <a:r>
              <a:rPr lang="en-US" altLang="ko-KR" sz="2400" smtClean="0"/>
              <a:t>Conductivity(</a:t>
            </a:r>
            <a:r>
              <a:rPr lang="en-US" altLang="ko-KR" sz="2800" smtClean="0"/>
              <a:t>miniCHEM)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smtClean="0"/>
              <a:t>Data logger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292725" y="1357298"/>
            <a:ext cx="3711575" cy="4895850"/>
            <a:chOff x="3334" y="1117"/>
            <a:chExt cx="2338" cy="3084"/>
          </a:xfrm>
        </p:grpSpPr>
        <p:pic>
          <p:nvPicPr>
            <p:cNvPr id="99349" name="Picture 2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34" y="1117"/>
              <a:ext cx="2071" cy="2631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</p:pic>
        <p:sp>
          <p:nvSpPr>
            <p:cNvPr id="99350" name="AutoShape 22"/>
            <p:cNvSpPr>
              <a:spLocks/>
            </p:cNvSpPr>
            <p:nvPr/>
          </p:nvSpPr>
          <p:spPr bwMode="auto">
            <a:xfrm>
              <a:off x="3742" y="3830"/>
              <a:ext cx="678" cy="208"/>
            </a:xfrm>
            <a:prstGeom prst="borderCallout2">
              <a:avLst>
                <a:gd name="adj1" fmla="val 34616"/>
                <a:gd name="adj2" fmla="val -7079"/>
                <a:gd name="adj3" fmla="val 34616"/>
                <a:gd name="adj4" fmla="val -19028"/>
                <a:gd name="adj5" fmla="val -135579"/>
                <a:gd name="adj6" fmla="val -20352"/>
              </a:avLst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chemeClr val="tx1">
                  <a:alpha val="50000"/>
                </a:schemeClr>
              </a:outerShdw>
            </a:effectLst>
          </p:spPr>
          <p:txBody>
            <a:bodyPr/>
            <a:lstStyle/>
            <a:p>
              <a:pPr latinLnBrk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kumimoji="0" lang="en-US" altLang="ko-KR" sz="13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DO sensor</a:t>
              </a:r>
            </a:p>
          </p:txBody>
        </p:sp>
        <p:sp>
          <p:nvSpPr>
            <p:cNvPr id="99351" name="AutoShape 23"/>
            <p:cNvSpPr>
              <a:spLocks/>
            </p:cNvSpPr>
            <p:nvPr/>
          </p:nvSpPr>
          <p:spPr bwMode="auto">
            <a:xfrm>
              <a:off x="4740" y="3838"/>
              <a:ext cx="862" cy="363"/>
            </a:xfrm>
            <a:prstGeom prst="borderCallout2">
              <a:avLst>
                <a:gd name="adj1" fmla="val 19833"/>
                <a:gd name="adj2" fmla="val -5569"/>
                <a:gd name="adj3" fmla="val 19833"/>
                <a:gd name="adj4" fmla="val -27495"/>
                <a:gd name="adj5" fmla="val -123417"/>
                <a:gd name="adj6" fmla="val -50231"/>
              </a:avLst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chemeClr val="tx1">
                  <a:alpha val="50000"/>
                </a:schemeClr>
              </a:outerShdw>
            </a:effectLst>
          </p:spPr>
          <p:txBody>
            <a:bodyPr/>
            <a:lstStyle/>
            <a:p>
              <a:pPr latinLnBrk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kumimoji="0" lang="en-US" altLang="ko-KR" sz="13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Conductivity sensor</a:t>
              </a:r>
            </a:p>
          </p:txBody>
        </p:sp>
        <p:sp>
          <p:nvSpPr>
            <p:cNvPr id="99352" name="AutoShape 24"/>
            <p:cNvSpPr>
              <a:spLocks/>
            </p:cNvSpPr>
            <p:nvPr/>
          </p:nvSpPr>
          <p:spPr bwMode="auto">
            <a:xfrm>
              <a:off x="5103" y="3385"/>
              <a:ext cx="569" cy="347"/>
            </a:xfrm>
            <a:prstGeom prst="borderCallout2">
              <a:avLst>
                <a:gd name="adj1" fmla="val 20750"/>
                <a:gd name="adj2" fmla="val -8435"/>
                <a:gd name="adj3" fmla="val 20750"/>
                <a:gd name="adj4" fmla="val -51495"/>
                <a:gd name="adj5" fmla="val -81269"/>
                <a:gd name="adj6" fmla="val -56241"/>
              </a:avLst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chemeClr val="tx1">
                  <a:alpha val="50000"/>
                </a:schemeClr>
              </a:outerShdw>
            </a:effectLst>
          </p:spPr>
          <p:txBody>
            <a:bodyPr/>
            <a:lstStyle/>
            <a:p>
              <a:pPr latinLnBrk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kumimoji="0" lang="en-US" altLang="ko-KR" sz="1300" b="1">
                  <a:latin typeface="Times New Roman" pitchFamily="18" charset="0"/>
                </a:rPr>
                <a:t>Turbidity</a:t>
              </a: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kumimoji="0" lang="en-US" altLang="ko-KR" sz="13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rPr>
                <a:t>sensor</a:t>
              </a:r>
            </a:p>
          </p:txBody>
        </p:sp>
        <p:sp>
          <p:nvSpPr>
            <p:cNvPr id="99353" name="AutoShape 25"/>
            <p:cNvSpPr>
              <a:spLocks/>
            </p:cNvSpPr>
            <p:nvPr/>
          </p:nvSpPr>
          <p:spPr bwMode="auto">
            <a:xfrm>
              <a:off x="4830" y="2750"/>
              <a:ext cx="817" cy="208"/>
            </a:xfrm>
            <a:prstGeom prst="borderCallout2">
              <a:avLst>
                <a:gd name="adj1" fmla="val 34616"/>
                <a:gd name="adj2" fmla="val -5875"/>
                <a:gd name="adj3" fmla="val 34616"/>
                <a:gd name="adj4" fmla="val -45287"/>
                <a:gd name="adj5" fmla="val -37019"/>
                <a:gd name="adj6" fmla="val -49569"/>
              </a:avLst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chemeClr val="tx1">
                  <a:alpha val="50000"/>
                </a:schemeClr>
              </a:outerShdw>
            </a:effectLst>
          </p:spPr>
          <p:txBody>
            <a:bodyPr/>
            <a:lstStyle/>
            <a:p>
              <a:pPr latinLnBrk="0">
                <a:lnSpc>
                  <a:spcPct val="100000"/>
                </a:lnSpc>
                <a:spcBef>
                  <a:spcPct val="0"/>
                </a:spcBef>
                <a:defRPr/>
              </a:pPr>
              <a:r>
                <a:rPr lang="en-US" altLang="ko-KR" sz="1400" b="1">
                  <a:latin typeface="Times New Roman" pitchFamily="18" charset="0"/>
                </a:rPr>
                <a:t>Thermometer</a:t>
              </a:r>
            </a:p>
          </p:txBody>
        </p:sp>
      </p:grp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46075" y="352408"/>
            <a:ext cx="8440738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z="3200" b="1" dirty="0" smtClean="0">
                <a:solidFill>
                  <a:schemeClr val="tx2"/>
                </a:solidFill>
                <a:latin typeface="+mn-ea"/>
                <a:ea typeface="+mn-ea"/>
              </a:rPr>
              <a:t>6. </a:t>
            </a:r>
            <a:r>
              <a:rPr lang="en-US" altLang="ko-KR" sz="3200" b="1" dirty="0" smtClean="0">
                <a:solidFill>
                  <a:schemeClr val="tx2"/>
                </a:solidFill>
                <a:latin typeface="+mn-ea"/>
              </a:rPr>
              <a:t>Sensors</a:t>
            </a:r>
            <a:endParaRPr lang="en-US" altLang="ko-KR" sz="28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12" name="바닥글 개체 틀 43"/>
          <p:cNvSpPr>
            <a:spLocks noGrp="1"/>
          </p:cNvSpPr>
          <p:nvPr>
            <p:ph type="ftr" sz="quarter" idx="11"/>
          </p:nvPr>
        </p:nvSpPr>
        <p:spPr>
          <a:xfrm>
            <a:off x="2643174" y="6492899"/>
            <a:ext cx="3805254" cy="365125"/>
          </a:xfrm>
        </p:spPr>
        <p:txBody>
          <a:bodyPr/>
          <a:lstStyle/>
          <a:p>
            <a:r>
              <a:rPr lang="en-US" altLang="ko-KR" dirty="0" smtClean="0"/>
              <a:t>Establishment of ecological observatory network in lakes and rivers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46075" y="174625"/>
            <a:ext cx="8440738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7. Expected Effect of </a:t>
            </a:r>
            <a:r>
              <a:rPr lang="en-US" altLang="ko-KR" sz="3200" b="1" dirty="0" smtClean="0">
                <a:solidFill>
                  <a:schemeClr val="tx2"/>
                </a:solidFill>
                <a:latin typeface="+mn-ea"/>
              </a:rPr>
              <a:t>KLEON</a:t>
            </a:r>
            <a:endParaRPr lang="en-US" altLang="ko-KR" sz="32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85720" y="1142985"/>
          <a:ext cx="8572560" cy="250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6280"/>
                <a:gridCol w="4286280"/>
              </a:tblGrid>
              <a:tr h="711821">
                <a:tc>
                  <a:txBody>
                    <a:bodyPr/>
                    <a:lstStyle/>
                    <a:p>
                      <a:pPr marL="0" indent="0" algn="ctr">
                        <a:buFont typeface="Wingdings" pitchFamily="2" charset="2"/>
                        <a:buNone/>
                        <a:defRPr/>
                      </a:pPr>
                      <a:r>
                        <a:rPr lang="en-US" altLang="ko-KR" sz="2000" dirty="0" smtClean="0">
                          <a:latin typeface="+mn-ea"/>
                          <a:ea typeface="+mn-ea"/>
                          <a:cs typeface="+mn-cs"/>
                        </a:rPr>
                        <a:t>Community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National Policy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1788508">
                <a:tc>
                  <a:txBody>
                    <a:bodyPr/>
                    <a:lstStyle/>
                    <a:p>
                      <a:pPr marL="179388" lvl="1" indent="-179388">
                        <a:buFont typeface="Wingdings" pitchFamily="2" charset="2"/>
                        <a:buChar char="§"/>
                        <a:defRPr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</a:rPr>
                        <a:t>Global Cooperation &amp; IT support</a:t>
                      </a:r>
                      <a:endParaRPr lang="en-US" altLang="ko-KR" sz="200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536575" lvl="2" indent="-177800">
                        <a:buFont typeface="Arial" pitchFamily="34" charset="0"/>
                        <a:buChar char="•"/>
                        <a:defRPr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</a:rPr>
                        <a:t>Korea : KEON, KLTER, Long Term Ecological Research, K-water</a:t>
                      </a:r>
                    </a:p>
                    <a:p>
                      <a:pPr marL="536575" lvl="2" indent="-177800">
                        <a:buFont typeface="Arial" pitchFamily="34" charset="0"/>
                        <a:buChar char="•"/>
                        <a:defRPr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  <a:cs typeface="+mn-cs"/>
                        </a:rPr>
                        <a:t>Global: GLEON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</a:rPr>
                        <a:t>Environment preservation policy</a:t>
                      </a: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  <a:cs typeface="+mn-cs"/>
                        </a:rPr>
                        <a:t>Green Development</a:t>
                      </a: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  <a:cs typeface="+mn-cs"/>
                        </a:rPr>
                        <a:t>Pollution prevention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85720" y="3643314"/>
          <a:ext cx="8572560" cy="285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6280"/>
                <a:gridCol w="4286280"/>
              </a:tblGrid>
              <a:tr h="5873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Science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+mn-ea"/>
                          <a:ea typeface="+mn-ea"/>
                        </a:rPr>
                        <a:t>IT</a:t>
                      </a:r>
                      <a:endParaRPr lang="ko-KR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2270131">
                <a:tc>
                  <a:txBody>
                    <a:bodyPr/>
                    <a:lstStyle/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  <a:cs typeface="+mn-cs"/>
                        </a:rPr>
                        <a:t>Environment/Ecology Research development (data accumulation &amp; modeling)</a:t>
                      </a: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  <a:cs typeface="+mn-cs"/>
                        </a:rPr>
                        <a:t>Improving the accuracy of water quality </a:t>
                      </a:r>
                      <a:r>
                        <a:rPr lang="en-US" altLang="ko-KR" sz="200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  <a:cs typeface="+mn-cs"/>
                        </a:rPr>
                        <a:t>model</a:t>
                      </a: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sz="200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  <a:cs typeface="+mn-cs"/>
                        </a:rPr>
                        <a:t>Teaching Resource</a:t>
                      </a:r>
                      <a:endParaRPr lang="en-US" altLang="ko-KR" sz="200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</a:rPr>
                        <a:t>Real time data management for Ecological Research</a:t>
                      </a: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</a:rPr>
                        <a:t>Data standardization</a:t>
                      </a: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</a:rPr>
                        <a:t>Data integration</a:t>
                      </a:r>
                      <a:r>
                        <a:rPr lang="en-US" altLang="ko-KR" sz="2000" baseline="0" dirty="0" smtClean="0">
                          <a:solidFill>
                            <a:srgbClr val="002060"/>
                          </a:solidFill>
                          <a:latin typeface="+mn-ea"/>
                        </a:rPr>
                        <a:t> with Climate data</a:t>
                      </a:r>
                      <a:endParaRPr lang="en-US" altLang="ko-KR" sz="2000" dirty="0" smtClean="0">
                        <a:solidFill>
                          <a:srgbClr val="002060"/>
                        </a:solidFill>
                        <a:latin typeface="+mn-ea"/>
                      </a:endParaRP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sz="200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  <a:cs typeface="+mn-cs"/>
                        </a:rPr>
                        <a:t>Visualization &amp; Simulation</a:t>
                      </a: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endParaRPr lang="ko-KR" altLang="en-US" sz="2000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2500298" y="6492899"/>
            <a:ext cx="4019568" cy="365125"/>
          </a:xfrm>
        </p:spPr>
        <p:txBody>
          <a:bodyPr/>
          <a:lstStyle/>
          <a:p>
            <a:r>
              <a:rPr lang="en-US" altLang="ko-KR" dirty="0" smtClean="0"/>
              <a:t>Establishment of ecological observatory network in lakes and rivers</a:t>
            </a:r>
            <a:endParaRPr lang="ko-KR" altLang="en-US" dirty="0"/>
          </a:p>
        </p:txBody>
      </p:sp>
    </p:spTree>
    <p:custDataLst>
      <p:tags r:id="rId1"/>
    </p:custData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Thank You</a:t>
            </a:r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6" name="내용 개체 틀 5" descr="스케치그림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23987" y="1928802"/>
            <a:ext cx="6296025" cy="3352800"/>
          </a:xfrm>
        </p:spPr>
      </p:pic>
      <p:pic>
        <p:nvPicPr>
          <p:cNvPr id="7" name="그림 6" descr="Kisti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7422" y="5172206"/>
            <a:ext cx="3771127" cy="90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7" name="Rectangle 3"/>
          <p:cNvSpPr>
            <a:spLocks noChangeArrowheads="1"/>
          </p:cNvSpPr>
          <p:nvPr/>
        </p:nvSpPr>
        <p:spPr bwMode="auto">
          <a:xfrm>
            <a:off x="622300" y="1071585"/>
            <a:ext cx="823595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58775" indent="-358775" algn="l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2800" dirty="0" smtClean="0">
                <a:solidFill>
                  <a:srgbClr val="002060"/>
                </a:solidFill>
                <a:latin typeface="+mn-ea"/>
                <a:cs typeface="+mn-cs"/>
              </a:rPr>
              <a:t>Goal</a:t>
            </a:r>
          </a:p>
          <a:p>
            <a:pPr marL="358775" indent="-358775" algn="l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2800" dirty="0" smtClean="0">
                <a:solidFill>
                  <a:srgbClr val="002060"/>
                </a:solidFill>
                <a:latin typeface="+mn-ea"/>
                <a:cs typeface="+mn-cs"/>
              </a:rPr>
              <a:t>Organization</a:t>
            </a:r>
          </a:p>
          <a:p>
            <a:pPr marL="358775" indent="-358775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2800" dirty="0" smtClean="0">
                <a:solidFill>
                  <a:srgbClr val="002060"/>
                </a:solidFill>
                <a:latin typeface="+mn-ea"/>
              </a:rPr>
              <a:t>Roles of KISTI and KNU</a:t>
            </a:r>
          </a:p>
          <a:p>
            <a:pPr marL="358775" indent="-358775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2800" dirty="0" smtClean="0">
                <a:solidFill>
                  <a:srgbClr val="002060"/>
                </a:solidFill>
                <a:latin typeface="+mn-ea"/>
              </a:rPr>
              <a:t>Ecosystem Monitoring </a:t>
            </a:r>
            <a:r>
              <a:rPr lang="en-US" altLang="ko-KR" sz="2800" dirty="0" err="1" smtClean="0">
                <a:solidFill>
                  <a:srgbClr val="002060"/>
                </a:solidFill>
                <a:latin typeface="+mn-ea"/>
              </a:rPr>
              <a:t>Testbed</a:t>
            </a:r>
            <a:r>
              <a:rPr lang="en-US" altLang="ko-KR" sz="2800" dirty="0" smtClean="0">
                <a:solidFill>
                  <a:srgbClr val="002060"/>
                </a:solidFill>
                <a:latin typeface="+mn-ea"/>
              </a:rPr>
              <a:t> </a:t>
            </a:r>
          </a:p>
          <a:p>
            <a:pPr marL="358775" indent="-358775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2800" dirty="0" smtClean="0">
                <a:solidFill>
                  <a:srgbClr val="002060"/>
                </a:solidFill>
                <a:latin typeface="+mn-ea"/>
              </a:rPr>
              <a:t>Installing Sensor Network</a:t>
            </a:r>
            <a:endParaRPr lang="en-US" altLang="ko-KR" sz="2800" dirty="0" smtClean="0">
              <a:solidFill>
                <a:srgbClr val="002060"/>
              </a:solidFill>
              <a:latin typeface="+mn-ea"/>
              <a:cs typeface="+mn-cs"/>
            </a:endParaRPr>
          </a:p>
          <a:p>
            <a:pPr marL="358775" indent="-358775" algn="l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2800" dirty="0" smtClean="0">
                <a:solidFill>
                  <a:srgbClr val="002060"/>
                </a:solidFill>
                <a:latin typeface="+mn-ea"/>
              </a:rPr>
              <a:t>Sensors in Lake </a:t>
            </a:r>
            <a:r>
              <a:rPr lang="en-US" altLang="ko-KR" sz="2800" dirty="0" err="1" smtClean="0">
                <a:solidFill>
                  <a:srgbClr val="002060"/>
                </a:solidFill>
                <a:latin typeface="+mn-ea"/>
              </a:rPr>
              <a:t>Soyang</a:t>
            </a:r>
            <a:r>
              <a:rPr lang="en-US" altLang="ko-KR" sz="2800" dirty="0" smtClean="0">
                <a:solidFill>
                  <a:srgbClr val="002060"/>
                </a:solidFill>
                <a:latin typeface="+mn-ea"/>
              </a:rPr>
              <a:t> and Lake </a:t>
            </a:r>
            <a:r>
              <a:rPr lang="en-US" altLang="ko-KR" sz="2800" dirty="0" err="1" smtClean="0">
                <a:solidFill>
                  <a:srgbClr val="002060"/>
                </a:solidFill>
                <a:latin typeface="+mn-ea"/>
              </a:rPr>
              <a:t>Euiam</a:t>
            </a:r>
            <a:endParaRPr lang="en-US" altLang="ko-KR" sz="2800" dirty="0" smtClean="0">
              <a:solidFill>
                <a:srgbClr val="002060"/>
              </a:solidFill>
              <a:latin typeface="+mn-ea"/>
            </a:endParaRPr>
          </a:p>
          <a:p>
            <a:pPr marL="358775" indent="-358775" algn="l">
              <a:lnSpc>
                <a:spcPct val="150000"/>
              </a:lnSpc>
              <a:buFont typeface="Wingdings" pitchFamily="2" charset="2"/>
              <a:buChar char="§"/>
              <a:defRPr/>
            </a:pPr>
            <a:r>
              <a:rPr lang="en-US" altLang="ko-KR" sz="2800" dirty="0" smtClean="0">
                <a:solidFill>
                  <a:srgbClr val="002060"/>
                </a:solidFill>
                <a:latin typeface="+mn-ea"/>
              </a:rPr>
              <a:t>Expected Effect of KLEON</a:t>
            </a:r>
            <a:endParaRPr lang="en-US" altLang="ko-KR" sz="2800" dirty="0" smtClean="0">
              <a:solidFill>
                <a:srgbClr val="002060"/>
              </a:solidFill>
              <a:latin typeface="+mn-ea"/>
              <a:cs typeface="+mn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46075" y="174624"/>
            <a:ext cx="8440738" cy="754045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altLang="ko-KR" sz="4400" b="1" dirty="0" smtClean="0">
                <a:solidFill>
                  <a:schemeClr val="tx2"/>
                </a:solidFill>
                <a:latin typeface="+mn-ea"/>
                <a:ea typeface="+mn-ea"/>
              </a:rPr>
              <a:t>Content</a:t>
            </a:r>
            <a:endParaRPr lang="en-US" altLang="ko-KR" sz="44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46" name="바닥글 개체 틀 82"/>
          <p:cNvSpPr>
            <a:spLocks noGrp="1"/>
          </p:cNvSpPr>
          <p:nvPr>
            <p:ph type="ftr" sz="quarter" idx="11"/>
          </p:nvPr>
        </p:nvSpPr>
        <p:spPr>
          <a:xfrm>
            <a:off x="2714612" y="6492899"/>
            <a:ext cx="4091006" cy="365125"/>
          </a:xfrm>
        </p:spPr>
        <p:txBody>
          <a:bodyPr/>
          <a:lstStyle/>
          <a:p>
            <a:r>
              <a:rPr lang="en-US" altLang="ko-KR" dirty="0" smtClean="0"/>
              <a:t>Establishment of ecological observatory network in lakes and rivers</a:t>
            </a:r>
            <a:endParaRPr lang="ko-KR" altLang="en-US" dirty="0"/>
          </a:p>
        </p:txBody>
      </p:sp>
    </p:spTree>
    <p:custDataLst>
      <p:tags r:id="rId1"/>
    </p:custData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7" name="Rectangle 3"/>
          <p:cNvSpPr>
            <a:spLocks noChangeArrowheads="1"/>
          </p:cNvSpPr>
          <p:nvPr/>
        </p:nvSpPr>
        <p:spPr bwMode="auto">
          <a:xfrm>
            <a:off x="571472" y="785833"/>
            <a:ext cx="823595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1463" indent="-271463">
              <a:buFont typeface="Wingdings" pitchFamily="2" charset="2"/>
              <a:buChar char="Ø"/>
              <a:defRPr/>
            </a:pPr>
            <a:r>
              <a:rPr lang="en-US" altLang="ko-KR" sz="2400" dirty="0" smtClean="0">
                <a:solidFill>
                  <a:srgbClr val="002060"/>
                </a:solidFill>
                <a:latin typeface="+mn-ea"/>
              </a:rPr>
              <a:t>Establishment of ecological observatory network in lakes and rivers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46075" y="138094"/>
            <a:ext cx="8440738" cy="647700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altLang="ko-KR" sz="3200" b="1" dirty="0" smtClean="0">
                <a:solidFill>
                  <a:schemeClr val="tx2"/>
                </a:solidFill>
                <a:latin typeface="+mn-ea"/>
                <a:ea typeface="+mn-ea"/>
              </a:rPr>
              <a:t>1. Goal of KLEON</a:t>
            </a:r>
            <a:endParaRPr lang="en-US" altLang="ko-KR" sz="28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331164" y="5000636"/>
            <a:ext cx="7000924" cy="714380"/>
          </a:xfrm>
          <a:prstGeom prst="roundRect">
            <a:avLst/>
          </a:prstGeom>
          <a:noFill/>
          <a:ln>
            <a:solidFill>
              <a:srgbClr val="4D76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1344227" y="5000660"/>
            <a:ext cx="7000924" cy="357190"/>
          </a:xfrm>
          <a:prstGeom prst="roundRect">
            <a:avLst/>
          </a:prstGeom>
          <a:solidFill>
            <a:srgbClr val="4D762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cs typeface="한컴돋움" pitchFamily="18" charset="2"/>
              </a:rPr>
              <a:t>Construction of KLEON (Korean Lake/Reservoir Ecological Observation Network)</a:t>
            </a:r>
            <a:endParaRPr kumimoji="1" lang="ko-KR" alt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50" name="원형 화살표 49"/>
          <p:cNvSpPr/>
          <p:nvPr/>
        </p:nvSpPr>
        <p:spPr bwMode="auto">
          <a:xfrm flipH="1">
            <a:off x="4000496" y="3500438"/>
            <a:ext cx="2643206" cy="2428892"/>
          </a:xfrm>
          <a:prstGeom prst="circularArrow">
            <a:avLst>
              <a:gd name="adj1" fmla="val 7793"/>
              <a:gd name="adj2" fmla="val 998523"/>
              <a:gd name="adj3" fmla="val 20348781"/>
              <a:gd name="adj4" fmla="val 18083411"/>
              <a:gd name="adj5" fmla="val 10052"/>
            </a:avLst>
          </a:prstGeom>
          <a:solidFill>
            <a:schemeClr val="accent1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7500000"/>
            </a:camera>
            <a:lightRig rig="threePt" dir="t"/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3487367" y="2285992"/>
            <a:ext cx="2552582" cy="721816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한컴돋움" pitchFamily="18" charset="2"/>
              </a:rPr>
              <a:t>Supporting</a:t>
            </a:r>
            <a:r>
              <a:rPr kumimoji="1" lang="en-US" altLang="ko-KR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한컴돋움" pitchFamily="18" charset="2"/>
              </a:rPr>
              <a:t> Global 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한컴돋움" pitchFamily="18" charset="2"/>
              </a:rPr>
              <a:t>Joint Ecology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dirty="0" smtClean="0">
                <a:latin typeface="+mn-ea"/>
                <a:cs typeface="한컴돋움" pitchFamily="18" charset="2"/>
              </a:rPr>
              <a:t>Research Environment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5200799" y="3714752"/>
            <a:ext cx="2443035" cy="785818"/>
          </a:xfrm>
          <a:prstGeom prst="ellipse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한컴돋움" pitchFamily="18" charset="2"/>
              </a:rPr>
              <a:t>Sharing Ecology 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한컴돋움" pitchFamily="18" charset="2"/>
              </a:rPr>
              <a:t>Observation/ Information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1785918" y="3786190"/>
            <a:ext cx="2488631" cy="72181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한컴돋움" pitchFamily="18" charset="2"/>
              </a:rPr>
              <a:t>Using Result </a:t>
            </a:r>
            <a:r>
              <a:rPr kumimoji="1" lang="en-US" altLang="ko-KR" sz="1200" b="1" dirty="0" smtClean="0">
                <a:latin typeface="+mn-ea"/>
                <a:cs typeface="한컴돋움" pitchFamily="18" charset="2"/>
              </a:rPr>
              <a:t>for 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dirty="0" smtClean="0">
                <a:latin typeface="+mn-ea"/>
                <a:cs typeface="한컴돋움" pitchFamily="18" charset="2"/>
              </a:rPr>
              <a:t>Environment Preservation Policy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dirty="0" smtClean="0">
                <a:latin typeface="+mn-ea"/>
                <a:cs typeface="한컴돋움" pitchFamily="18" charset="2"/>
              </a:rPr>
              <a:t>/Teaching Resource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한컴돋움" pitchFamily="18" charset="2"/>
            </a:endParaRPr>
          </a:p>
        </p:txBody>
      </p:sp>
      <p:graphicFrame>
        <p:nvGraphicFramePr>
          <p:cNvPr id="54" name="Object 65"/>
          <p:cNvGraphicFramePr>
            <a:graphicFrameLocks noChangeAspect="1"/>
          </p:cNvGraphicFramePr>
          <p:nvPr/>
        </p:nvGraphicFramePr>
        <p:xfrm>
          <a:off x="7643834" y="3571876"/>
          <a:ext cx="1132871" cy="769932"/>
        </p:xfrm>
        <a:graphic>
          <a:graphicData uri="http://schemas.openxmlformats.org/presentationml/2006/ole">
            <p:oleObj spid="_x0000_s4100" name="Image" r:id="rId5" imgW="6685714" imgH="5000000" progId="">
              <p:embed/>
            </p:oleObj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857224" y="2714620"/>
            <a:ext cx="2674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Tx/>
              <a:buChar char="-"/>
            </a:pPr>
            <a:r>
              <a:rPr lang="en-US" altLang="ko-KR" sz="1400" dirty="0" smtClean="0">
                <a:latin typeface="+mn-ea"/>
              </a:rPr>
              <a:t>Global Joint Research</a:t>
            </a:r>
          </a:p>
          <a:p>
            <a:pPr algn="l">
              <a:buFontTx/>
              <a:buChar char="-"/>
            </a:pPr>
            <a:r>
              <a:rPr lang="en-US" altLang="ko-KR" sz="1400" dirty="0" smtClean="0">
                <a:latin typeface="+mn-ea"/>
              </a:rPr>
              <a:t>Environment/Ecology analysis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928926" y="4643446"/>
            <a:ext cx="3645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Construction of Observation Infrastructure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57" name="직선 연결선 56"/>
          <p:cNvCxnSpPr>
            <a:stCxn id="51" idx="4"/>
            <a:endCxn id="86" idx="0"/>
          </p:cNvCxnSpPr>
          <p:nvPr/>
        </p:nvCxnSpPr>
        <p:spPr bwMode="auto">
          <a:xfrm rot="16200000" flipH="1">
            <a:off x="4678553" y="3092913"/>
            <a:ext cx="174356" cy="414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/>
          <p:cNvCxnSpPr>
            <a:stCxn id="53" idx="7"/>
          </p:cNvCxnSpPr>
          <p:nvPr/>
        </p:nvCxnSpPr>
        <p:spPr bwMode="auto">
          <a:xfrm rot="5400000" flipH="1" flipV="1">
            <a:off x="4045320" y="3508092"/>
            <a:ext cx="248582" cy="51902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연결선 58"/>
          <p:cNvCxnSpPr>
            <a:stCxn id="52" idx="1"/>
          </p:cNvCxnSpPr>
          <p:nvPr/>
        </p:nvCxnSpPr>
        <p:spPr bwMode="auto">
          <a:xfrm rot="16200000" flipV="1">
            <a:off x="5329221" y="3600480"/>
            <a:ext cx="115078" cy="3436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원형 화살표 59"/>
          <p:cNvSpPr/>
          <p:nvPr/>
        </p:nvSpPr>
        <p:spPr bwMode="auto">
          <a:xfrm flipH="1">
            <a:off x="3143240" y="2786058"/>
            <a:ext cx="2229603" cy="1887827"/>
          </a:xfrm>
          <a:prstGeom prst="circularArrow">
            <a:avLst>
              <a:gd name="adj1" fmla="val 10533"/>
              <a:gd name="adj2" fmla="val 1142319"/>
              <a:gd name="adj3" fmla="val 20399082"/>
              <a:gd name="adj4" fmla="val 18446591"/>
              <a:gd name="adj5" fmla="val 11193"/>
            </a:avLst>
          </a:prstGeom>
          <a:solidFill>
            <a:schemeClr val="accent1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61" name="원형 화살표 60"/>
          <p:cNvSpPr/>
          <p:nvPr/>
        </p:nvSpPr>
        <p:spPr bwMode="auto">
          <a:xfrm flipH="1">
            <a:off x="5342793" y="2898495"/>
            <a:ext cx="2229603" cy="1887827"/>
          </a:xfrm>
          <a:prstGeom prst="circularArrow">
            <a:avLst>
              <a:gd name="adj1" fmla="val 10533"/>
              <a:gd name="adj2" fmla="val 1142319"/>
              <a:gd name="adj3" fmla="val 20399082"/>
              <a:gd name="adj4" fmla="val 18151694"/>
              <a:gd name="adj5" fmla="val 11193"/>
            </a:avLst>
          </a:prstGeom>
          <a:solidFill>
            <a:schemeClr val="accent1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15300000"/>
            </a:camera>
            <a:lightRig rig="threePt" dir="t"/>
          </a:scene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25505" y="2786058"/>
            <a:ext cx="2947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n-ea"/>
              </a:rPr>
              <a:t>Summary, Analysis and Prediction</a:t>
            </a:r>
          </a:p>
          <a:p>
            <a:r>
              <a:rPr lang="en-US" altLang="ko-KR" sz="1400" dirty="0" smtClean="0">
                <a:latin typeface="+mn-ea"/>
              </a:rPr>
              <a:t>of Observation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63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29520" y="4357694"/>
            <a:ext cx="857256" cy="469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4" name="그룹 25"/>
          <p:cNvGrpSpPr/>
          <p:nvPr/>
        </p:nvGrpSpPr>
        <p:grpSpPr>
          <a:xfrm>
            <a:off x="4071934" y="1428736"/>
            <a:ext cx="602595" cy="816950"/>
            <a:chOff x="1214414" y="571480"/>
            <a:chExt cx="2786082" cy="4643470"/>
          </a:xfrm>
        </p:grpSpPr>
        <p:sp>
          <p:nvSpPr>
            <p:cNvPr id="65" name="Freeform 7"/>
            <p:cNvSpPr>
              <a:spLocks noChangeAspect="1"/>
            </p:cNvSpPr>
            <p:nvPr/>
          </p:nvSpPr>
          <p:spPr bwMode="auto">
            <a:xfrm>
              <a:off x="1214414" y="571480"/>
              <a:ext cx="2786082" cy="3837013"/>
            </a:xfrm>
            <a:custGeom>
              <a:avLst/>
              <a:gdLst>
                <a:gd name="T0" fmla="*/ 2147483647 w 4544"/>
                <a:gd name="T1" fmla="*/ 2147483647 h 6493"/>
                <a:gd name="T2" fmla="*/ 2147483647 w 4544"/>
                <a:gd name="T3" fmla="*/ 2147483647 h 6493"/>
                <a:gd name="T4" fmla="*/ 2147483647 w 4544"/>
                <a:gd name="T5" fmla="*/ 2147483647 h 6493"/>
                <a:gd name="T6" fmla="*/ 2147483647 w 4544"/>
                <a:gd name="T7" fmla="*/ 2147483647 h 6493"/>
                <a:gd name="T8" fmla="*/ 2147483647 w 4544"/>
                <a:gd name="T9" fmla="*/ 2147483647 h 6493"/>
                <a:gd name="T10" fmla="*/ 2147483647 w 4544"/>
                <a:gd name="T11" fmla="*/ 2147483647 h 6493"/>
                <a:gd name="T12" fmla="*/ 2147483647 w 4544"/>
                <a:gd name="T13" fmla="*/ 2147483647 h 6493"/>
                <a:gd name="T14" fmla="*/ 2147483647 w 4544"/>
                <a:gd name="T15" fmla="*/ 2147483647 h 6493"/>
                <a:gd name="T16" fmla="*/ 2147483647 w 4544"/>
                <a:gd name="T17" fmla="*/ 2147483647 h 6493"/>
                <a:gd name="T18" fmla="*/ 2147483647 w 4544"/>
                <a:gd name="T19" fmla="*/ 2147483647 h 6493"/>
                <a:gd name="T20" fmla="*/ 2147483647 w 4544"/>
                <a:gd name="T21" fmla="*/ 2147483647 h 6493"/>
                <a:gd name="T22" fmla="*/ 2147483647 w 4544"/>
                <a:gd name="T23" fmla="*/ 2147483647 h 6493"/>
                <a:gd name="T24" fmla="*/ 2147483647 w 4544"/>
                <a:gd name="T25" fmla="*/ 2147483647 h 6493"/>
                <a:gd name="T26" fmla="*/ 2147483647 w 4544"/>
                <a:gd name="T27" fmla="*/ 2147483647 h 6493"/>
                <a:gd name="T28" fmla="*/ 2147483647 w 4544"/>
                <a:gd name="T29" fmla="*/ 2147483647 h 6493"/>
                <a:gd name="T30" fmla="*/ 2147483647 w 4544"/>
                <a:gd name="T31" fmla="*/ 2147483647 h 6493"/>
                <a:gd name="T32" fmla="*/ 2147483647 w 4544"/>
                <a:gd name="T33" fmla="*/ 2147483647 h 6493"/>
                <a:gd name="T34" fmla="*/ 2147483647 w 4544"/>
                <a:gd name="T35" fmla="*/ 2147483647 h 6493"/>
                <a:gd name="T36" fmla="*/ 2147483647 w 4544"/>
                <a:gd name="T37" fmla="*/ 2147483647 h 6493"/>
                <a:gd name="T38" fmla="*/ 2147483647 w 4544"/>
                <a:gd name="T39" fmla="*/ 2147483647 h 6493"/>
                <a:gd name="T40" fmla="*/ 2147483647 w 4544"/>
                <a:gd name="T41" fmla="*/ 2147483647 h 6493"/>
                <a:gd name="T42" fmla="*/ 2147483647 w 4544"/>
                <a:gd name="T43" fmla="*/ 2147483647 h 6493"/>
                <a:gd name="T44" fmla="*/ 2147483647 w 4544"/>
                <a:gd name="T45" fmla="*/ 2147483647 h 6493"/>
                <a:gd name="T46" fmla="*/ 2147483647 w 4544"/>
                <a:gd name="T47" fmla="*/ 2147483647 h 6493"/>
                <a:gd name="T48" fmla="*/ 2147483647 w 4544"/>
                <a:gd name="T49" fmla="*/ 2147483647 h 6493"/>
                <a:gd name="T50" fmla="*/ 2147483647 w 4544"/>
                <a:gd name="T51" fmla="*/ 2147483647 h 6493"/>
                <a:gd name="T52" fmla="*/ 2147483647 w 4544"/>
                <a:gd name="T53" fmla="*/ 2147483647 h 6493"/>
                <a:gd name="T54" fmla="*/ 2147483647 w 4544"/>
                <a:gd name="T55" fmla="*/ 2147483647 h 6493"/>
                <a:gd name="T56" fmla="*/ 2147483647 w 4544"/>
                <a:gd name="T57" fmla="*/ 2147483647 h 6493"/>
                <a:gd name="T58" fmla="*/ 2147483647 w 4544"/>
                <a:gd name="T59" fmla="*/ 2147483647 h 6493"/>
                <a:gd name="T60" fmla="*/ 2147483647 w 4544"/>
                <a:gd name="T61" fmla="*/ 2147483647 h 6493"/>
                <a:gd name="T62" fmla="*/ 2147483647 w 4544"/>
                <a:gd name="T63" fmla="*/ 2147483647 h 6493"/>
                <a:gd name="T64" fmla="*/ 2147483647 w 4544"/>
                <a:gd name="T65" fmla="*/ 2147483647 h 6493"/>
                <a:gd name="T66" fmla="*/ 2147483647 w 4544"/>
                <a:gd name="T67" fmla="*/ 2147483647 h 6493"/>
                <a:gd name="T68" fmla="*/ 2147483647 w 4544"/>
                <a:gd name="T69" fmla="*/ 2147483647 h 6493"/>
                <a:gd name="T70" fmla="*/ 2147483647 w 4544"/>
                <a:gd name="T71" fmla="*/ 2147483647 h 6493"/>
                <a:gd name="T72" fmla="*/ 2147483647 w 4544"/>
                <a:gd name="T73" fmla="*/ 2147483647 h 6493"/>
                <a:gd name="T74" fmla="*/ 2147483647 w 4544"/>
                <a:gd name="T75" fmla="*/ 2147483647 h 6493"/>
                <a:gd name="T76" fmla="*/ 2147483647 w 4544"/>
                <a:gd name="T77" fmla="*/ 0 h 64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544"/>
                <a:gd name="T118" fmla="*/ 0 h 6493"/>
                <a:gd name="T119" fmla="*/ 4544 w 4544"/>
                <a:gd name="T120" fmla="*/ 6493 h 64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544" h="6493">
                  <a:moveTo>
                    <a:pt x="3014" y="0"/>
                  </a:moveTo>
                  <a:lnTo>
                    <a:pt x="3500" y="799"/>
                  </a:lnTo>
                  <a:lnTo>
                    <a:pt x="3723" y="1009"/>
                  </a:lnTo>
                  <a:lnTo>
                    <a:pt x="4159" y="1644"/>
                  </a:lnTo>
                  <a:lnTo>
                    <a:pt x="4322" y="2066"/>
                  </a:lnTo>
                  <a:lnTo>
                    <a:pt x="4387" y="2560"/>
                  </a:lnTo>
                  <a:lnTo>
                    <a:pt x="4364" y="3392"/>
                  </a:lnTo>
                  <a:lnTo>
                    <a:pt x="4412" y="3851"/>
                  </a:lnTo>
                  <a:lnTo>
                    <a:pt x="4544" y="3851"/>
                  </a:lnTo>
                  <a:lnTo>
                    <a:pt x="4340" y="4568"/>
                  </a:lnTo>
                  <a:lnTo>
                    <a:pt x="4183" y="4890"/>
                  </a:lnTo>
                  <a:lnTo>
                    <a:pt x="3681" y="5314"/>
                  </a:lnTo>
                  <a:lnTo>
                    <a:pt x="3218" y="5203"/>
                  </a:lnTo>
                  <a:lnTo>
                    <a:pt x="2900" y="5722"/>
                  </a:lnTo>
                  <a:lnTo>
                    <a:pt x="2809" y="5553"/>
                  </a:lnTo>
                  <a:lnTo>
                    <a:pt x="2422" y="5432"/>
                  </a:lnTo>
                  <a:lnTo>
                    <a:pt x="2306" y="5456"/>
                  </a:lnTo>
                  <a:lnTo>
                    <a:pt x="2010" y="5601"/>
                  </a:lnTo>
                  <a:lnTo>
                    <a:pt x="2098" y="5722"/>
                  </a:lnTo>
                  <a:lnTo>
                    <a:pt x="2060" y="5880"/>
                  </a:lnTo>
                  <a:lnTo>
                    <a:pt x="1919" y="5975"/>
                  </a:lnTo>
                  <a:lnTo>
                    <a:pt x="1738" y="5722"/>
                  </a:lnTo>
                  <a:lnTo>
                    <a:pt x="1715" y="6094"/>
                  </a:lnTo>
                  <a:lnTo>
                    <a:pt x="1574" y="6187"/>
                  </a:lnTo>
                  <a:lnTo>
                    <a:pt x="1456" y="6211"/>
                  </a:lnTo>
                  <a:lnTo>
                    <a:pt x="1389" y="6094"/>
                  </a:lnTo>
                  <a:lnTo>
                    <a:pt x="1548" y="5975"/>
                  </a:lnTo>
                  <a:lnTo>
                    <a:pt x="1574" y="5839"/>
                  </a:lnTo>
                  <a:lnTo>
                    <a:pt x="1235" y="6001"/>
                  </a:lnTo>
                  <a:lnTo>
                    <a:pt x="1004" y="6265"/>
                  </a:lnTo>
                  <a:lnTo>
                    <a:pt x="915" y="6265"/>
                  </a:lnTo>
                  <a:lnTo>
                    <a:pt x="839" y="6118"/>
                  </a:lnTo>
                  <a:lnTo>
                    <a:pt x="515" y="6450"/>
                  </a:lnTo>
                  <a:lnTo>
                    <a:pt x="499" y="6236"/>
                  </a:lnTo>
                  <a:lnTo>
                    <a:pt x="294" y="6306"/>
                  </a:lnTo>
                  <a:lnTo>
                    <a:pt x="208" y="6493"/>
                  </a:lnTo>
                  <a:lnTo>
                    <a:pt x="128" y="6399"/>
                  </a:lnTo>
                  <a:lnTo>
                    <a:pt x="271" y="5975"/>
                  </a:lnTo>
                  <a:lnTo>
                    <a:pt x="515" y="6068"/>
                  </a:lnTo>
                  <a:lnTo>
                    <a:pt x="499" y="5908"/>
                  </a:lnTo>
                  <a:lnTo>
                    <a:pt x="568" y="5739"/>
                  </a:lnTo>
                  <a:lnTo>
                    <a:pt x="454" y="5668"/>
                  </a:lnTo>
                  <a:lnTo>
                    <a:pt x="332" y="5815"/>
                  </a:lnTo>
                  <a:lnTo>
                    <a:pt x="247" y="5625"/>
                  </a:lnTo>
                  <a:lnTo>
                    <a:pt x="385" y="5314"/>
                  </a:lnTo>
                  <a:lnTo>
                    <a:pt x="385" y="5085"/>
                  </a:lnTo>
                  <a:lnTo>
                    <a:pt x="635" y="4611"/>
                  </a:lnTo>
                  <a:lnTo>
                    <a:pt x="568" y="4518"/>
                  </a:lnTo>
                  <a:lnTo>
                    <a:pt x="772" y="4354"/>
                  </a:lnTo>
                  <a:lnTo>
                    <a:pt x="839" y="4186"/>
                  </a:lnTo>
                  <a:lnTo>
                    <a:pt x="749" y="4045"/>
                  </a:lnTo>
                  <a:lnTo>
                    <a:pt x="749" y="3933"/>
                  </a:lnTo>
                  <a:lnTo>
                    <a:pt x="593" y="3788"/>
                  </a:lnTo>
                  <a:lnTo>
                    <a:pt x="454" y="2943"/>
                  </a:lnTo>
                  <a:lnTo>
                    <a:pt x="309" y="2872"/>
                  </a:lnTo>
                  <a:lnTo>
                    <a:pt x="385" y="3129"/>
                  </a:lnTo>
                  <a:lnTo>
                    <a:pt x="247" y="3192"/>
                  </a:lnTo>
                  <a:lnTo>
                    <a:pt x="128" y="2982"/>
                  </a:lnTo>
                  <a:lnTo>
                    <a:pt x="0" y="2982"/>
                  </a:lnTo>
                  <a:lnTo>
                    <a:pt x="18" y="2755"/>
                  </a:lnTo>
                  <a:lnTo>
                    <a:pt x="208" y="2584"/>
                  </a:lnTo>
                  <a:lnTo>
                    <a:pt x="721" y="2463"/>
                  </a:lnTo>
                  <a:lnTo>
                    <a:pt x="1029" y="2662"/>
                  </a:lnTo>
                  <a:lnTo>
                    <a:pt x="915" y="2448"/>
                  </a:lnTo>
                  <a:lnTo>
                    <a:pt x="915" y="2238"/>
                  </a:lnTo>
                  <a:lnTo>
                    <a:pt x="821" y="2135"/>
                  </a:lnTo>
                  <a:lnTo>
                    <a:pt x="915" y="1949"/>
                  </a:lnTo>
                  <a:lnTo>
                    <a:pt x="707" y="1856"/>
                  </a:lnTo>
                  <a:lnTo>
                    <a:pt x="617" y="1711"/>
                  </a:lnTo>
                  <a:lnTo>
                    <a:pt x="593" y="1618"/>
                  </a:lnTo>
                  <a:lnTo>
                    <a:pt x="658" y="1603"/>
                  </a:lnTo>
                  <a:lnTo>
                    <a:pt x="477" y="1312"/>
                  </a:lnTo>
                  <a:lnTo>
                    <a:pt x="477" y="1195"/>
                  </a:lnTo>
                  <a:lnTo>
                    <a:pt x="584" y="1195"/>
                  </a:lnTo>
                  <a:lnTo>
                    <a:pt x="1416" y="518"/>
                  </a:lnTo>
                  <a:lnTo>
                    <a:pt x="2214" y="492"/>
                  </a:lnTo>
                  <a:lnTo>
                    <a:pt x="2578" y="346"/>
                  </a:lnTo>
                  <a:lnTo>
                    <a:pt x="3014" y="0"/>
                  </a:lnTo>
                  <a:close/>
                </a:path>
              </a:pathLst>
            </a:custGeom>
            <a:gradFill rotWithShape="0">
              <a:gsLst>
                <a:gs pos="0">
                  <a:srgbClr val="CCFF33"/>
                </a:gs>
                <a:gs pos="100000">
                  <a:srgbClr val="87A921"/>
                </a:gs>
              </a:gsLst>
              <a:lin ang="0" scaled="1"/>
            </a:gradFill>
            <a:ln w="1651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66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857356" y="1714488"/>
              <a:ext cx="1916920" cy="1643074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7" name="자유형 66"/>
            <p:cNvSpPr/>
            <p:nvPr/>
          </p:nvSpPr>
          <p:spPr>
            <a:xfrm>
              <a:off x="1435218" y="4643446"/>
              <a:ext cx="922204" cy="571504"/>
            </a:xfrm>
            <a:custGeom>
              <a:avLst/>
              <a:gdLst>
                <a:gd name="connsiteX0" fmla="*/ 262254 w 493576"/>
                <a:gd name="connsiteY0" fmla="*/ 6803 h 317156"/>
                <a:gd name="connsiteX1" fmla="*/ 229597 w 493576"/>
                <a:gd name="connsiteY1" fmla="*/ 47624 h 317156"/>
                <a:gd name="connsiteX2" fmla="*/ 205104 w 493576"/>
                <a:gd name="connsiteY2" fmla="*/ 72117 h 317156"/>
                <a:gd name="connsiteX3" fmla="*/ 58147 w 493576"/>
                <a:gd name="connsiteY3" fmla="*/ 96610 h 317156"/>
                <a:gd name="connsiteX4" fmla="*/ 33654 w 493576"/>
                <a:gd name="connsiteY4" fmla="*/ 112938 h 317156"/>
                <a:gd name="connsiteX5" fmla="*/ 17325 w 493576"/>
                <a:gd name="connsiteY5" fmla="*/ 161924 h 317156"/>
                <a:gd name="connsiteX6" fmla="*/ 25490 w 493576"/>
                <a:gd name="connsiteY6" fmla="*/ 251731 h 317156"/>
                <a:gd name="connsiteX7" fmla="*/ 172447 w 493576"/>
                <a:gd name="connsiteY7" fmla="*/ 235403 h 317156"/>
                <a:gd name="connsiteX8" fmla="*/ 319404 w 493576"/>
                <a:gd name="connsiteY8" fmla="*/ 227238 h 317156"/>
                <a:gd name="connsiteX9" fmla="*/ 368390 w 493576"/>
                <a:gd name="connsiteY9" fmla="*/ 194581 h 317156"/>
                <a:gd name="connsiteX10" fmla="*/ 417375 w 493576"/>
                <a:gd name="connsiteY10" fmla="*/ 170088 h 317156"/>
                <a:gd name="connsiteX11" fmla="*/ 450033 w 493576"/>
                <a:gd name="connsiteY11" fmla="*/ 121103 h 317156"/>
                <a:gd name="connsiteX12" fmla="*/ 458197 w 493576"/>
                <a:gd name="connsiteY12" fmla="*/ 96610 h 317156"/>
                <a:gd name="connsiteX13" fmla="*/ 482690 w 493576"/>
                <a:gd name="connsiteY13" fmla="*/ 80281 h 317156"/>
                <a:gd name="connsiteX14" fmla="*/ 490854 w 493576"/>
                <a:gd name="connsiteY14" fmla="*/ 55788 h 317156"/>
                <a:gd name="connsiteX15" fmla="*/ 441868 w 493576"/>
                <a:gd name="connsiteY15" fmla="*/ 23131 h 317156"/>
                <a:gd name="connsiteX16" fmla="*/ 417375 w 493576"/>
                <a:gd name="connsiteY16" fmla="*/ 6803 h 317156"/>
                <a:gd name="connsiteX17" fmla="*/ 262254 w 493576"/>
                <a:gd name="connsiteY17" fmla="*/ 6803 h 31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3576" h="317156">
                  <a:moveTo>
                    <a:pt x="262254" y="6803"/>
                  </a:moveTo>
                  <a:cubicBezTo>
                    <a:pt x="230958" y="13606"/>
                    <a:pt x="263686" y="19217"/>
                    <a:pt x="229597" y="47624"/>
                  </a:cubicBezTo>
                  <a:cubicBezTo>
                    <a:pt x="220727" y="55016"/>
                    <a:pt x="213974" y="64725"/>
                    <a:pt x="205104" y="72117"/>
                  </a:cubicBezTo>
                  <a:cubicBezTo>
                    <a:pt x="159294" y="110292"/>
                    <a:pt x="137350" y="91330"/>
                    <a:pt x="58147" y="96610"/>
                  </a:cubicBezTo>
                  <a:cubicBezTo>
                    <a:pt x="49983" y="102053"/>
                    <a:pt x="38855" y="104617"/>
                    <a:pt x="33654" y="112938"/>
                  </a:cubicBezTo>
                  <a:cubicBezTo>
                    <a:pt x="24532" y="127534"/>
                    <a:pt x="17325" y="161924"/>
                    <a:pt x="17325" y="161924"/>
                  </a:cubicBezTo>
                  <a:cubicBezTo>
                    <a:pt x="20047" y="191860"/>
                    <a:pt x="0" y="235800"/>
                    <a:pt x="25490" y="251731"/>
                  </a:cubicBezTo>
                  <a:cubicBezTo>
                    <a:pt x="130170" y="317156"/>
                    <a:pt x="114688" y="240904"/>
                    <a:pt x="172447" y="235403"/>
                  </a:cubicBezTo>
                  <a:cubicBezTo>
                    <a:pt x="221287" y="230751"/>
                    <a:pt x="270418" y="229960"/>
                    <a:pt x="319404" y="227238"/>
                  </a:cubicBezTo>
                  <a:cubicBezTo>
                    <a:pt x="365833" y="180811"/>
                    <a:pt x="321129" y="218211"/>
                    <a:pt x="368390" y="194581"/>
                  </a:cubicBezTo>
                  <a:cubicBezTo>
                    <a:pt x="431700" y="162926"/>
                    <a:pt x="355811" y="190612"/>
                    <a:pt x="417375" y="170088"/>
                  </a:cubicBezTo>
                  <a:cubicBezTo>
                    <a:pt x="428261" y="153760"/>
                    <a:pt x="443827" y="139720"/>
                    <a:pt x="450033" y="121103"/>
                  </a:cubicBezTo>
                  <a:cubicBezTo>
                    <a:pt x="452754" y="112939"/>
                    <a:pt x="452821" y="103330"/>
                    <a:pt x="458197" y="96610"/>
                  </a:cubicBezTo>
                  <a:cubicBezTo>
                    <a:pt x="464327" y="88948"/>
                    <a:pt x="474526" y="85724"/>
                    <a:pt x="482690" y="80281"/>
                  </a:cubicBezTo>
                  <a:cubicBezTo>
                    <a:pt x="485411" y="72117"/>
                    <a:pt x="493576" y="63952"/>
                    <a:pt x="490854" y="55788"/>
                  </a:cubicBezTo>
                  <a:cubicBezTo>
                    <a:pt x="481569" y="27933"/>
                    <a:pt x="461443" y="32918"/>
                    <a:pt x="441868" y="23131"/>
                  </a:cubicBezTo>
                  <a:cubicBezTo>
                    <a:pt x="433092" y="18743"/>
                    <a:pt x="425539" y="12246"/>
                    <a:pt x="417375" y="6803"/>
                  </a:cubicBezTo>
                  <a:cubicBezTo>
                    <a:pt x="275866" y="15127"/>
                    <a:pt x="293550" y="0"/>
                    <a:pt x="262254" y="6803"/>
                  </a:cubicBezTo>
                  <a:close/>
                </a:path>
              </a:pathLst>
            </a:cu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graphicFrame>
        <p:nvGraphicFramePr>
          <p:cNvPr id="68" name="Object 21"/>
          <p:cNvGraphicFramePr>
            <a:graphicFrameLocks noChangeAspect="1"/>
          </p:cNvGraphicFramePr>
          <p:nvPr/>
        </p:nvGraphicFramePr>
        <p:xfrm>
          <a:off x="785786" y="4071942"/>
          <a:ext cx="993608" cy="655613"/>
        </p:xfrm>
        <a:graphic>
          <a:graphicData uri="http://schemas.openxmlformats.org/presentationml/2006/ole">
            <p:oleObj spid="_x0000_s4101" name="비트맵 이미지" r:id="rId8" imgW="1314286" imgH="990738" progId="PBrush">
              <p:embed/>
            </p:oleObj>
          </a:graphicData>
        </a:graphic>
      </p:graphicFrame>
      <p:pic>
        <p:nvPicPr>
          <p:cNvPr id="69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14876" y="1428736"/>
            <a:ext cx="511198" cy="75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" name="Picture 1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42976" y="3429000"/>
            <a:ext cx="723114" cy="56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모서리가 둥근 직사각형 70"/>
          <p:cNvSpPr/>
          <p:nvPr/>
        </p:nvSpPr>
        <p:spPr bwMode="auto">
          <a:xfrm>
            <a:off x="1351167" y="5383740"/>
            <a:ext cx="1731627" cy="331276"/>
          </a:xfrm>
          <a:prstGeom prst="roundRect">
            <a:avLst/>
          </a:prstGeom>
          <a:solidFill>
            <a:schemeClr val="accent1"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Data Standardization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72" name="모서리가 둥근 직사각형 71"/>
          <p:cNvSpPr/>
          <p:nvPr/>
        </p:nvSpPr>
        <p:spPr bwMode="auto">
          <a:xfrm>
            <a:off x="4851629" y="5383740"/>
            <a:ext cx="1731627" cy="331276"/>
          </a:xfrm>
          <a:prstGeom prst="roundRect">
            <a:avLst/>
          </a:prstGeom>
          <a:solidFill>
            <a:schemeClr val="accent1"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Visualization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73" name="모서리가 둥근 직사각형 72"/>
          <p:cNvSpPr/>
          <p:nvPr/>
        </p:nvSpPr>
        <p:spPr bwMode="auto">
          <a:xfrm>
            <a:off x="6594338" y="5383740"/>
            <a:ext cx="1731627" cy="331276"/>
          </a:xfrm>
          <a:prstGeom prst="roundRect">
            <a:avLst/>
          </a:prstGeom>
          <a:solidFill>
            <a:schemeClr val="accent1"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Simulation Model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74" name="모서리가 둥근 직사각형 73"/>
          <p:cNvSpPr/>
          <p:nvPr/>
        </p:nvSpPr>
        <p:spPr bwMode="auto">
          <a:xfrm>
            <a:off x="3092573" y="5383740"/>
            <a:ext cx="1731627" cy="331276"/>
          </a:xfrm>
          <a:prstGeom prst="roundRect">
            <a:avLst/>
          </a:prstGeom>
          <a:solidFill>
            <a:schemeClr val="accent1">
              <a:alpha val="73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Data Convergence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75" name="모서리가 둥근 직사각형 74"/>
          <p:cNvSpPr/>
          <p:nvPr/>
        </p:nvSpPr>
        <p:spPr bwMode="auto">
          <a:xfrm>
            <a:off x="1406089" y="6018160"/>
            <a:ext cx="2267337" cy="242234"/>
          </a:xfrm>
          <a:prstGeom prst="roundRect">
            <a:avLst/>
          </a:prstGeom>
          <a:solidFill>
            <a:srgbClr val="3366FF">
              <a:alpha val="7294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Computing Resource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3718776" y="6032674"/>
            <a:ext cx="2267337" cy="242234"/>
          </a:xfrm>
          <a:prstGeom prst="roundRect">
            <a:avLst/>
          </a:prstGeom>
          <a:solidFill>
            <a:srgbClr val="3366FF">
              <a:alpha val="7294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High performance Network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77" name="모서리가 둥근 직사각형 76"/>
          <p:cNvSpPr/>
          <p:nvPr/>
        </p:nvSpPr>
        <p:spPr bwMode="auto">
          <a:xfrm>
            <a:off x="6025562" y="6018160"/>
            <a:ext cx="2267337" cy="242234"/>
          </a:xfrm>
          <a:prstGeom prst="roundRect">
            <a:avLst/>
          </a:prstGeom>
          <a:solidFill>
            <a:srgbClr val="3366FF">
              <a:alpha val="7294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dirty="0" smtClean="0">
                <a:latin typeface="+mn-ea"/>
                <a:cs typeface="한컴돋움" pitchFamily="18" charset="2"/>
              </a:rPr>
              <a:t>large-capacity Storage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pic>
        <p:nvPicPr>
          <p:cNvPr id="78" name="Picture 5" descr="http://www.google.com/images?q=tbn:AjUMbtzlZi21kM::news.chosun.com/site/data/img_dir/2007/11/23/2007112301169_0.jpg&amp;h=78&amp;w=117&amp;usg=__p9jfUfaMGIc1oGvpHnFG54QsCYc=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06090" y="6262727"/>
            <a:ext cx="2195899" cy="238107"/>
          </a:xfrm>
          <a:prstGeom prst="rect">
            <a:avLst/>
          </a:prstGeom>
          <a:noFill/>
        </p:spPr>
      </p:pic>
      <p:pic>
        <p:nvPicPr>
          <p:cNvPr id="79" name="Picture 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11693" y="6286520"/>
            <a:ext cx="2289067" cy="238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0" name="그룹 79"/>
          <p:cNvGrpSpPr/>
          <p:nvPr/>
        </p:nvGrpSpPr>
        <p:grpSpPr>
          <a:xfrm>
            <a:off x="6267164" y="6286520"/>
            <a:ext cx="1876736" cy="238107"/>
            <a:chOff x="5429256" y="6429396"/>
            <a:chExt cx="1404261" cy="428604"/>
          </a:xfrm>
        </p:grpSpPr>
        <p:pic>
          <p:nvPicPr>
            <p:cNvPr id="81" name="Picture 8" descr="http://t1.gstatic.com/images?q=tbn:8jnJhhbGtMGYuM:http://img.etnews.co.kr/photonews/0604/060424013239b.jpg">
              <a:hlinkClick r:id="rId14"/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429256" y="6429396"/>
              <a:ext cx="475567" cy="428604"/>
            </a:xfrm>
            <a:prstGeom prst="rect">
              <a:avLst/>
            </a:prstGeom>
            <a:noFill/>
          </p:spPr>
        </p:pic>
        <p:pic>
          <p:nvPicPr>
            <p:cNvPr id="82" name="Picture 8" descr="http://t1.gstatic.com/images?q=tbn:8jnJhhbGtMGYuM:http://img.etnews.co.kr/photonews/0604/060424013239b.jpg">
              <a:hlinkClick r:id="rId14"/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857884" y="6429396"/>
              <a:ext cx="475567" cy="428604"/>
            </a:xfrm>
            <a:prstGeom prst="rect">
              <a:avLst/>
            </a:prstGeom>
            <a:noFill/>
          </p:spPr>
        </p:pic>
        <p:pic>
          <p:nvPicPr>
            <p:cNvPr id="83" name="Picture 8" descr="http://t1.gstatic.com/images?q=tbn:8jnJhhbGtMGYuM:http://img.etnews.co.kr/photonews/0604/060424013239b.jpg">
              <a:hlinkClick r:id="rId14"/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357950" y="6429396"/>
              <a:ext cx="475567" cy="428604"/>
            </a:xfrm>
            <a:prstGeom prst="rect">
              <a:avLst/>
            </a:prstGeom>
            <a:noFill/>
          </p:spPr>
        </p:pic>
      </p:grpSp>
      <p:sp>
        <p:nvSpPr>
          <p:cNvPr id="84" name="모서리가 둥근 직사각형 83"/>
          <p:cNvSpPr/>
          <p:nvPr/>
        </p:nvSpPr>
        <p:spPr bwMode="auto">
          <a:xfrm>
            <a:off x="3834982" y="5786454"/>
            <a:ext cx="2195899" cy="238147"/>
          </a:xfrm>
          <a:prstGeom prst="roundRect">
            <a:avLst/>
          </a:prstGeom>
          <a:solidFill>
            <a:schemeClr val="bg2">
              <a:alpha val="72941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KISTI</a:t>
            </a:r>
            <a:r>
              <a:rPr kumimoji="1" lang="ko-KR" altLang="en-US" sz="140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  </a:t>
            </a:r>
            <a:r>
              <a:rPr kumimoji="1" lang="en-US" altLang="ko-KR" sz="140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Cyber Infrastructure</a:t>
            </a:r>
            <a:endParaRPr kumimoji="1" lang="ko-KR" altLang="en-US" sz="1400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338104" y="5786454"/>
            <a:ext cx="7000924" cy="71438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+mn-ea"/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4285727" y="3182164"/>
            <a:ext cx="964153" cy="721816"/>
          </a:xfrm>
          <a:prstGeom prst="ellipse">
            <a:avLst/>
          </a:prstGeom>
          <a:solidFill>
            <a:srgbClr val="00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KLEON</a:t>
            </a:r>
            <a:endParaRPr kumimoji="1" lang="en-US" altLang="ko-KR" sz="16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  <a:cs typeface="한컴돋움" pitchFamily="18" charset="2"/>
            </a:endParaRP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 smtClean="0">
                <a:solidFill>
                  <a:schemeClr val="bg1"/>
                </a:solidFill>
                <a:latin typeface="+mn-ea"/>
              </a:rPr>
              <a:t>(Web)</a:t>
            </a:r>
            <a:endParaRPr kumimoji="1" lang="ko-KR" altLang="en-US" sz="16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46" name="바닥글 개체 틀 82"/>
          <p:cNvSpPr>
            <a:spLocks noGrp="1"/>
          </p:cNvSpPr>
          <p:nvPr>
            <p:ph type="ftr" sz="quarter" idx="11"/>
          </p:nvPr>
        </p:nvSpPr>
        <p:spPr>
          <a:xfrm>
            <a:off x="2838448" y="6492899"/>
            <a:ext cx="4091006" cy="365125"/>
          </a:xfrm>
        </p:spPr>
        <p:txBody>
          <a:bodyPr/>
          <a:lstStyle/>
          <a:p>
            <a:r>
              <a:rPr lang="en-US" altLang="ko-KR" dirty="0" smtClean="0"/>
              <a:t>Establishment of ecological observatory network in lakes and rivers</a:t>
            </a:r>
            <a:endParaRPr lang="ko-KR" altLang="en-US" dirty="0"/>
          </a:p>
        </p:txBody>
      </p:sp>
    </p:spTree>
    <p:custDataLst>
      <p:tags r:id="rId2"/>
    </p:custData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7" name="Rectangle 3"/>
          <p:cNvSpPr>
            <a:spLocks noChangeArrowheads="1"/>
          </p:cNvSpPr>
          <p:nvPr/>
        </p:nvSpPr>
        <p:spPr bwMode="auto">
          <a:xfrm>
            <a:off x="571472" y="857232"/>
            <a:ext cx="8235950" cy="547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1463" indent="-271463">
              <a:buFont typeface="Wingdings" pitchFamily="2" charset="2"/>
              <a:buChar char="Ø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Collection of Global Lake/Reservoir Observation Data</a:t>
            </a:r>
          </a:p>
          <a:p>
            <a:pPr marL="271463" indent="-271463">
              <a:buFont typeface="Wingdings" pitchFamily="2" charset="2"/>
              <a:buChar char="Ø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Construction of Global Joint Research Network </a:t>
            </a:r>
          </a:p>
          <a:p>
            <a:pPr marL="728663" lvl="1" indent="-271463">
              <a:buFont typeface="Wingdings" pitchFamily="2" charset="2"/>
              <a:buChar char="§"/>
              <a:defRPr/>
            </a:pPr>
            <a:r>
              <a:rPr lang="en-US" altLang="ko-KR" dirty="0" smtClean="0">
                <a:solidFill>
                  <a:srgbClr val="002060"/>
                </a:solidFill>
                <a:latin typeface="+mn-ea"/>
              </a:rPr>
              <a:t>With Global e-Science Gateway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46075" y="174625"/>
            <a:ext cx="8440738" cy="647700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altLang="ko-KR" sz="3200" b="1" dirty="0" smtClean="0">
                <a:solidFill>
                  <a:schemeClr val="tx2"/>
                </a:solidFill>
                <a:latin typeface="+mn-ea"/>
                <a:ea typeface="+mn-ea"/>
              </a:rPr>
              <a:t>2. Organization of KLEON</a:t>
            </a:r>
            <a:endParaRPr lang="en-US" altLang="ko-KR" sz="32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1000100" y="2695980"/>
            <a:ext cx="3167541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50" b="1" dirty="0" smtClean="0">
                <a:latin typeface="+mn-ea"/>
                <a:cs typeface="한컴돋움" pitchFamily="18" charset="2"/>
              </a:rPr>
              <a:t>Using Result for Environment Preservation Policy /Teaching Resource</a:t>
            </a:r>
            <a:endParaRPr kumimoji="1" lang="ko-KR" altLang="en-US" sz="1050" b="1" dirty="0" smtClean="0">
              <a:latin typeface="+mn-ea"/>
              <a:cs typeface="한컴돋움" pitchFamily="18" charset="2"/>
            </a:endParaRPr>
          </a:p>
          <a:p>
            <a:pPr algn="ctr"/>
            <a:endParaRPr lang="en-US" altLang="ko-KR" sz="1050" b="1" dirty="0">
              <a:latin typeface="+mn-ea"/>
            </a:endParaRP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5593176" y="2692280"/>
            <a:ext cx="2271776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="1" dirty="0" smtClean="0">
                <a:latin typeface="+mn-ea"/>
                <a:cs typeface="한컴돋움" pitchFamily="18" charset="2"/>
              </a:rPr>
              <a:t>Supporting Global Joint Ecology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="1" dirty="0" smtClean="0">
                <a:latin typeface="+mn-ea"/>
                <a:cs typeface="한컴돋움" pitchFamily="18" charset="2"/>
              </a:rPr>
              <a:t>Research Environment</a:t>
            </a:r>
            <a:endParaRPr kumimoji="1" lang="ko-KR" altLang="en-US" sz="1050" b="1" dirty="0" smtClean="0">
              <a:latin typeface="+mn-ea"/>
              <a:cs typeface="한컴돋움" pitchFamily="18" charset="2"/>
            </a:endParaRPr>
          </a:p>
          <a:p>
            <a:pPr algn="ctr"/>
            <a:endParaRPr lang="en-US" altLang="ko-KR" sz="1050" b="1" dirty="0">
              <a:latin typeface="+mn-ea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auto">
          <a:xfrm>
            <a:off x="5033563" y="6072206"/>
            <a:ext cx="571504" cy="428628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altLang="ko-KR" sz="900" b="1" dirty="0" smtClean="0">
                <a:latin typeface="+mn-ea"/>
              </a:rPr>
              <a:t>Ecology</a:t>
            </a:r>
          </a:p>
          <a:p>
            <a:pPr algn="ctr">
              <a:lnSpc>
                <a:spcPct val="80000"/>
              </a:lnSpc>
            </a:pPr>
            <a:r>
              <a:rPr lang="en-US" altLang="ko-KR" sz="900" b="1" dirty="0" smtClean="0">
                <a:latin typeface="+mn-ea"/>
              </a:rPr>
              <a:t>model</a:t>
            </a:r>
            <a:endParaRPr lang="en-US" altLang="ko-KR" sz="900" b="1" dirty="0">
              <a:latin typeface="+mn-ea"/>
            </a:endParaRPr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3960477" y="3794943"/>
            <a:ext cx="129484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KLEON </a:t>
            </a:r>
            <a:r>
              <a:rPr lang="en-US" altLang="ko-KR" sz="1200" b="1" dirty="0" err="1" smtClean="0">
                <a:latin typeface="+mn-ea"/>
              </a:rPr>
              <a:t>testbed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2612113" y="3786190"/>
            <a:ext cx="4000528" cy="1357322"/>
          </a:xfrm>
          <a:prstGeom prst="rect">
            <a:avLst/>
          </a:prstGeom>
          <a:noFill/>
          <a:ln w="28575">
            <a:solidFill>
              <a:srgbClr val="4D762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ko-KR" altLang="en-US" sz="600" dirty="0">
              <a:latin typeface="+mn-ea"/>
            </a:endParaRPr>
          </a:p>
        </p:txBody>
      </p:sp>
      <p:sp>
        <p:nvSpPr>
          <p:cNvPr id="28" name="AutoShape 30"/>
          <p:cNvSpPr>
            <a:spLocks noChangeArrowheads="1"/>
          </p:cNvSpPr>
          <p:nvPr/>
        </p:nvSpPr>
        <p:spPr bwMode="auto">
          <a:xfrm>
            <a:off x="4027810" y="4603762"/>
            <a:ext cx="1214446" cy="466032"/>
          </a:xfrm>
          <a:prstGeom prst="roundRect">
            <a:avLst>
              <a:gd name="adj" fmla="val 13222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altLang="ko-KR" sz="1050" b="1" dirty="0" smtClean="0">
                <a:latin typeface="+mn-ea"/>
              </a:rPr>
              <a:t>Visualization</a:t>
            </a:r>
            <a:endParaRPr lang="en-US" altLang="ko-KR" sz="1050" b="1" dirty="0">
              <a:latin typeface="+mn-ea"/>
            </a:endParaRPr>
          </a:p>
        </p:txBody>
      </p:sp>
      <p:sp>
        <p:nvSpPr>
          <p:cNvPr id="29" name="AutoShape 32"/>
          <p:cNvSpPr>
            <a:spLocks noChangeArrowheads="1"/>
          </p:cNvSpPr>
          <p:nvPr/>
        </p:nvSpPr>
        <p:spPr bwMode="auto">
          <a:xfrm>
            <a:off x="4018210" y="4071942"/>
            <a:ext cx="1221708" cy="428118"/>
          </a:xfrm>
          <a:prstGeom prst="roundRect">
            <a:avLst>
              <a:gd name="adj" fmla="val 13222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altLang="ko-KR" sz="1050" b="1" dirty="0" smtClean="0">
                <a:latin typeface="+mn-ea"/>
              </a:rPr>
              <a:t>Data </a:t>
            </a:r>
          </a:p>
          <a:p>
            <a:pPr algn="ctr">
              <a:lnSpc>
                <a:spcPct val="110000"/>
              </a:lnSpc>
            </a:pPr>
            <a:r>
              <a:rPr lang="en-US" altLang="ko-KR" sz="1050" b="1" dirty="0" smtClean="0">
                <a:latin typeface="+mn-ea"/>
              </a:rPr>
              <a:t>convergence</a:t>
            </a:r>
            <a:endParaRPr lang="en-US" altLang="ko-KR" sz="1050" b="1" dirty="0">
              <a:latin typeface="+mn-ea"/>
            </a:endParaRPr>
          </a:p>
        </p:txBody>
      </p:sp>
      <p:sp>
        <p:nvSpPr>
          <p:cNvPr id="30" name="AutoShape 34"/>
          <p:cNvSpPr>
            <a:spLocks noChangeArrowheads="1"/>
          </p:cNvSpPr>
          <p:nvPr/>
        </p:nvSpPr>
        <p:spPr bwMode="auto">
          <a:xfrm>
            <a:off x="5334107" y="4071942"/>
            <a:ext cx="1219657" cy="428118"/>
          </a:xfrm>
          <a:prstGeom prst="roundRect">
            <a:avLst>
              <a:gd name="adj" fmla="val 13222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Data </a:t>
            </a:r>
          </a:p>
          <a:p>
            <a:pPr algn="ctr"/>
            <a:r>
              <a:rPr lang="en-US" altLang="ko-KR" sz="1050" b="1" dirty="0" smtClean="0">
                <a:latin typeface="+mn-ea"/>
              </a:rPr>
              <a:t>standardization</a:t>
            </a:r>
            <a:endParaRPr lang="en-US" altLang="ko-KR" sz="1050" b="1" dirty="0">
              <a:latin typeface="+mn-ea"/>
            </a:endParaRPr>
          </a:p>
        </p:txBody>
      </p:sp>
      <p:sp>
        <p:nvSpPr>
          <p:cNvPr id="31" name="Text Box 37"/>
          <p:cNvSpPr txBox="1">
            <a:spLocks noChangeArrowheads="1"/>
          </p:cNvSpPr>
          <p:nvPr/>
        </p:nvSpPr>
        <p:spPr bwMode="auto">
          <a:xfrm>
            <a:off x="2397799" y="5143512"/>
            <a:ext cx="2053767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050" b="1" i="1" dirty="0" smtClean="0">
                <a:latin typeface="+mn-ea"/>
              </a:rPr>
              <a:t>Request of data, information</a:t>
            </a:r>
            <a:endParaRPr lang="en-US" altLang="ko-KR" sz="1050" b="1" i="1" dirty="0">
              <a:latin typeface="+mn-ea"/>
            </a:endParaRPr>
          </a:p>
        </p:txBody>
      </p:sp>
      <p:sp>
        <p:nvSpPr>
          <p:cNvPr id="32" name="Text Box 48"/>
          <p:cNvSpPr txBox="1">
            <a:spLocks noChangeArrowheads="1"/>
          </p:cNvSpPr>
          <p:nvPr/>
        </p:nvSpPr>
        <p:spPr bwMode="auto">
          <a:xfrm>
            <a:off x="4898129" y="5147434"/>
            <a:ext cx="203132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050" b="1" i="1" dirty="0" smtClean="0">
                <a:latin typeface="+mn-ea"/>
              </a:rPr>
              <a:t>Requested data, information</a:t>
            </a:r>
            <a:endParaRPr lang="en-US" altLang="ko-KR" sz="1050" b="1" i="1" dirty="0">
              <a:latin typeface="+mn-ea"/>
            </a:endParaRPr>
          </a:p>
        </p:txBody>
      </p:sp>
      <p:sp>
        <p:nvSpPr>
          <p:cNvPr id="33" name="Line 54"/>
          <p:cNvSpPr>
            <a:spLocks noChangeShapeType="1"/>
          </p:cNvSpPr>
          <p:nvPr/>
        </p:nvSpPr>
        <p:spPr bwMode="auto">
          <a:xfrm>
            <a:off x="4427547" y="5154531"/>
            <a:ext cx="0" cy="233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34" name="Line 55"/>
          <p:cNvSpPr>
            <a:spLocks noChangeShapeType="1"/>
          </p:cNvSpPr>
          <p:nvPr/>
        </p:nvSpPr>
        <p:spPr bwMode="auto">
          <a:xfrm flipV="1">
            <a:off x="4879984" y="5154531"/>
            <a:ext cx="0" cy="2333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35" name="Text Box 129"/>
          <p:cNvSpPr txBox="1">
            <a:spLocks noChangeArrowheads="1"/>
          </p:cNvSpPr>
          <p:nvPr/>
        </p:nvSpPr>
        <p:spPr bwMode="auto">
          <a:xfrm>
            <a:off x="1714480" y="3929066"/>
            <a:ext cx="92525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ko-KR" sz="1000" b="1" i="1" dirty="0" smtClean="0">
                <a:latin typeface="+mn-ea"/>
              </a:rPr>
              <a:t>Observation</a:t>
            </a:r>
            <a:endParaRPr lang="en-US" altLang="ko-KR" sz="1000" b="1" i="1" dirty="0">
              <a:latin typeface="+mn-ea"/>
            </a:endParaRPr>
          </a:p>
        </p:txBody>
      </p:sp>
      <p:sp>
        <p:nvSpPr>
          <p:cNvPr id="36" name="Rectangle 136"/>
          <p:cNvSpPr>
            <a:spLocks noChangeArrowheads="1"/>
          </p:cNvSpPr>
          <p:nvPr/>
        </p:nvSpPr>
        <p:spPr bwMode="auto">
          <a:xfrm>
            <a:off x="2455754" y="3226635"/>
            <a:ext cx="4286281" cy="2476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050" dirty="0" smtClean="0">
                <a:latin typeface="+mn-ea"/>
              </a:rPr>
              <a:t>Web Service</a:t>
            </a:r>
            <a:endParaRPr lang="en-US" altLang="ko-KR" sz="1050" dirty="0">
              <a:latin typeface="+mn-ea"/>
            </a:endParaRPr>
          </a:p>
        </p:txBody>
      </p:sp>
      <p:sp>
        <p:nvSpPr>
          <p:cNvPr id="37" name="Line 137"/>
          <p:cNvSpPr>
            <a:spLocks noChangeShapeType="1"/>
          </p:cNvSpPr>
          <p:nvPr/>
        </p:nvSpPr>
        <p:spPr bwMode="auto">
          <a:xfrm flipH="1" flipV="1">
            <a:off x="2527193" y="3064710"/>
            <a:ext cx="49221" cy="123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38" name="Line 138"/>
          <p:cNvSpPr>
            <a:spLocks noChangeShapeType="1"/>
          </p:cNvSpPr>
          <p:nvPr/>
        </p:nvSpPr>
        <p:spPr bwMode="auto">
          <a:xfrm flipV="1">
            <a:off x="4640543" y="3045684"/>
            <a:ext cx="29789" cy="16507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39" name="Line 140"/>
          <p:cNvSpPr>
            <a:spLocks noChangeShapeType="1"/>
          </p:cNvSpPr>
          <p:nvPr/>
        </p:nvSpPr>
        <p:spPr bwMode="auto">
          <a:xfrm flipV="1">
            <a:off x="6486474" y="3064710"/>
            <a:ext cx="41247" cy="123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40" name="Text Box 141"/>
          <p:cNvSpPr txBox="1">
            <a:spLocks noChangeArrowheads="1"/>
          </p:cNvSpPr>
          <p:nvPr/>
        </p:nvSpPr>
        <p:spPr bwMode="auto">
          <a:xfrm>
            <a:off x="2579937" y="3550877"/>
            <a:ext cx="181812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00" b="1" i="1" dirty="0" smtClean="0">
                <a:latin typeface="+mn-ea"/>
              </a:rPr>
              <a:t>Request of data, information</a:t>
            </a:r>
            <a:endParaRPr lang="en-US" altLang="ko-KR" sz="900" b="1" i="1" dirty="0">
              <a:latin typeface="+mn-ea"/>
            </a:endParaRPr>
          </a:p>
        </p:txBody>
      </p:sp>
      <p:sp>
        <p:nvSpPr>
          <p:cNvPr id="41" name="Text Box 142"/>
          <p:cNvSpPr txBox="1">
            <a:spLocks noChangeArrowheads="1"/>
          </p:cNvSpPr>
          <p:nvPr/>
        </p:nvSpPr>
        <p:spPr bwMode="auto">
          <a:xfrm>
            <a:off x="4842018" y="3554415"/>
            <a:ext cx="1768433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00" b="1" i="1" dirty="0" smtClean="0">
                <a:latin typeface="+mn-ea"/>
              </a:rPr>
              <a:t>Requested data, information</a:t>
            </a:r>
            <a:endParaRPr lang="en-US" altLang="ko-KR" sz="900" b="1" i="1" dirty="0">
              <a:latin typeface="+mn-ea"/>
            </a:endParaRPr>
          </a:p>
        </p:txBody>
      </p:sp>
      <p:sp>
        <p:nvSpPr>
          <p:cNvPr id="42" name="Line 143"/>
          <p:cNvSpPr>
            <a:spLocks noChangeShapeType="1"/>
          </p:cNvSpPr>
          <p:nvPr/>
        </p:nvSpPr>
        <p:spPr bwMode="auto">
          <a:xfrm>
            <a:off x="4374821" y="3552828"/>
            <a:ext cx="0" cy="233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43" name="Line 144"/>
          <p:cNvSpPr>
            <a:spLocks noChangeShapeType="1"/>
          </p:cNvSpPr>
          <p:nvPr/>
        </p:nvSpPr>
        <p:spPr bwMode="auto">
          <a:xfrm flipV="1">
            <a:off x="4827259" y="3552828"/>
            <a:ext cx="0" cy="233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44" name="Text Box 146"/>
          <p:cNvSpPr txBox="1">
            <a:spLocks noChangeArrowheads="1"/>
          </p:cNvSpPr>
          <p:nvPr/>
        </p:nvSpPr>
        <p:spPr bwMode="auto">
          <a:xfrm>
            <a:off x="3812838" y="2695980"/>
            <a:ext cx="183094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 smtClean="0">
                <a:latin typeface="+mn-ea"/>
              </a:rPr>
              <a:t>Sharing Ecology </a:t>
            </a:r>
          </a:p>
          <a:p>
            <a:pPr algn="ctr"/>
            <a:r>
              <a:rPr lang="en-US" altLang="ko-KR" sz="1050" b="1" dirty="0" smtClean="0">
                <a:latin typeface="+mn-ea"/>
              </a:rPr>
              <a:t>Observation/ Information</a:t>
            </a:r>
            <a:endParaRPr lang="en-US" altLang="ko-KR" sz="1050" b="1" dirty="0">
              <a:latin typeface="+mn-ea"/>
            </a:endParaRPr>
          </a:p>
        </p:txBody>
      </p:sp>
      <p:grpSp>
        <p:nvGrpSpPr>
          <p:cNvPr id="45" name="그룹 25"/>
          <p:cNvGrpSpPr/>
          <p:nvPr/>
        </p:nvGrpSpPr>
        <p:grpSpPr>
          <a:xfrm>
            <a:off x="483986" y="3786190"/>
            <a:ext cx="811843" cy="1000132"/>
            <a:chOff x="1214414" y="571479"/>
            <a:chExt cx="2786082" cy="4643471"/>
          </a:xfrm>
        </p:grpSpPr>
        <p:sp>
          <p:nvSpPr>
            <p:cNvPr id="80" name="Freeform 7"/>
            <p:cNvSpPr>
              <a:spLocks noChangeAspect="1"/>
            </p:cNvSpPr>
            <p:nvPr/>
          </p:nvSpPr>
          <p:spPr bwMode="auto">
            <a:xfrm>
              <a:off x="1214414" y="571479"/>
              <a:ext cx="2786082" cy="3837010"/>
            </a:xfrm>
            <a:custGeom>
              <a:avLst/>
              <a:gdLst>
                <a:gd name="T0" fmla="*/ 2147483647 w 4544"/>
                <a:gd name="T1" fmla="*/ 2147483647 h 6493"/>
                <a:gd name="T2" fmla="*/ 2147483647 w 4544"/>
                <a:gd name="T3" fmla="*/ 2147483647 h 6493"/>
                <a:gd name="T4" fmla="*/ 2147483647 w 4544"/>
                <a:gd name="T5" fmla="*/ 2147483647 h 6493"/>
                <a:gd name="T6" fmla="*/ 2147483647 w 4544"/>
                <a:gd name="T7" fmla="*/ 2147483647 h 6493"/>
                <a:gd name="T8" fmla="*/ 2147483647 w 4544"/>
                <a:gd name="T9" fmla="*/ 2147483647 h 6493"/>
                <a:gd name="T10" fmla="*/ 2147483647 w 4544"/>
                <a:gd name="T11" fmla="*/ 2147483647 h 6493"/>
                <a:gd name="T12" fmla="*/ 2147483647 w 4544"/>
                <a:gd name="T13" fmla="*/ 2147483647 h 6493"/>
                <a:gd name="T14" fmla="*/ 2147483647 w 4544"/>
                <a:gd name="T15" fmla="*/ 2147483647 h 6493"/>
                <a:gd name="T16" fmla="*/ 2147483647 w 4544"/>
                <a:gd name="T17" fmla="*/ 2147483647 h 6493"/>
                <a:gd name="T18" fmla="*/ 2147483647 w 4544"/>
                <a:gd name="T19" fmla="*/ 2147483647 h 6493"/>
                <a:gd name="T20" fmla="*/ 2147483647 w 4544"/>
                <a:gd name="T21" fmla="*/ 2147483647 h 6493"/>
                <a:gd name="T22" fmla="*/ 2147483647 w 4544"/>
                <a:gd name="T23" fmla="*/ 2147483647 h 6493"/>
                <a:gd name="T24" fmla="*/ 2147483647 w 4544"/>
                <a:gd name="T25" fmla="*/ 2147483647 h 6493"/>
                <a:gd name="T26" fmla="*/ 2147483647 w 4544"/>
                <a:gd name="T27" fmla="*/ 2147483647 h 6493"/>
                <a:gd name="T28" fmla="*/ 2147483647 w 4544"/>
                <a:gd name="T29" fmla="*/ 2147483647 h 6493"/>
                <a:gd name="T30" fmla="*/ 2147483647 w 4544"/>
                <a:gd name="T31" fmla="*/ 2147483647 h 6493"/>
                <a:gd name="T32" fmla="*/ 2147483647 w 4544"/>
                <a:gd name="T33" fmla="*/ 2147483647 h 6493"/>
                <a:gd name="T34" fmla="*/ 2147483647 w 4544"/>
                <a:gd name="T35" fmla="*/ 2147483647 h 6493"/>
                <a:gd name="T36" fmla="*/ 2147483647 w 4544"/>
                <a:gd name="T37" fmla="*/ 2147483647 h 6493"/>
                <a:gd name="T38" fmla="*/ 2147483647 w 4544"/>
                <a:gd name="T39" fmla="*/ 2147483647 h 6493"/>
                <a:gd name="T40" fmla="*/ 2147483647 w 4544"/>
                <a:gd name="T41" fmla="*/ 2147483647 h 6493"/>
                <a:gd name="T42" fmla="*/ 2147483647 w 4544"/>
                <a:gd name="T43" fmla="*/ 2147483647 h 6493"/>
                <a:gd name="T44" fmla="*/ 2147483647 w 4544"/>
                <a:gd name="T45" fmla="*/ 2147483647 h 6493"/>
                <a:gd name="T46" fmla="*/ 2147483647 w 4544"/>
                <a:gd name="T47" fmla="*/ 2147483647 h 6493"/>
                <a:gd name="T48" fmla="*/ 2147483647 w 4544"/>
                <a:gd name="T49" fmla="*/ 2147483647 h 6493"/>
                <a:gd name="T50" fmla="*/ 2147483647 w 4544"/>
                <a:gd name="T51" fmla="*/ 2147483647 h 6493"/>
                <a:gd name="T52" fmla="*/ 2147483647 w 4544"/>
                <a:gd name="T53" fmla="*/ 2147483647 h 6493"/>
                <a:gd name="T54" fmla="*/ 2147483647 w 4544"/>
                <a:gd name="T55" fmla="*/ 2147483647 h 6493"/>
                <a:gd name="T56" fmla="*/ 2147483647 w 4544"/>
                <a:gd name="T57" fmla="*/ 2147483647 h 6493"/>
                <a:gd name="T58" fmla="*/ 2147483647 w 4544"/>
                <a:gd name="T59" fmla="*/ 2147483647 h 6493"/>
                <a:gd name="T60" fmla="*/ 2147483647 w 4544"/>
                <a:gd name="T61" fmla="*/ 2147483647 h 6493"/>
                <a:gd name="T62" fmla="*/ 2147483647 w 4544"/>
                <a:gd name="T63" fmla="*/ 2147483647 h 6493"/>
                <a:gd name="T64" fmla="*/ 2147483647 w 4544"/>
                <a:gd name="T65" fmla="*/ 2147483647 h 6493"/>
                <a:gd name="T66" fmla="*/ 2147483647 w 4544"/>
                <a:gd name="T67" fmla="*/ 2147483647 h 6493"/>
                <a:gd name="T68" fmla="*/ 2147483647 w 4544"/>
                <a:gd name="T69" fmla="*/ 2147483647 h 6493"/>
                <a:gd name="T70" fmla="*/ 2147483647 w 4544"/>
                <a:gd name="T71" fmla="*/ 2147483647 h 6493"/>
                <a:gd name="T72" fmla="*/ 2147483647 w 4544"/>
                <a:gd name="T73" fmla="*/ 2147483647 h 6493"/>
                <a:gd name="T74" fmla="*/ 2147483647 w 4544"/>
                <a:gd name="T75" fmla="*/ 2147483647 h 6493"/>
                <a:gd name="T76" fmla="*/ 2147483647 w 4544"/>
                <a:gd name="T77" fmla="*/ 0 h 649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544"/>
                <a:gd name="T118" fmla="*/ 0 h 6493"/>
                <a:gd name="T119" fmla="*/ 4544 w 4544"/>
                <a:gd name="T120" fmla="*/ 6493 h 649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544" h="6493">
                  <a:moveTo>
                    <a:pt x="3014" y="0"/>
                  </a:moveTo>
                  <a:lnTo>
                    <a:pt x="3500" y="799"/>
                  </a:lnTo>
                  <a:lnTo>
                    <a:pt x="3723" y="1009"/>
                  </a:lnTo>
                  <a:lnTo>
                    <a:pt x="4159" y="1644"/>
                  </a:lnTo>
                  <a:lnTo>
                    <a:pt x="4322" y="2066"/>
                  </a:lnTo>
                  <a:lnTo>
                    <a:pt x="4387" y="2560"/>
                  </a:lnTo>
                  <a:lnTo>
                    <a:pt x="4364" y="3392"/>
                  </a:lnTo>
                  <a:lnTo>
                    <a:pt x="4412" y="3851"/>
                  </a:lnTo>
                  <a:lnTo>
                    <a:pt x="4544" y="3851"/>
                  </a:lnTo>
                  <a:lnTo>
                    <a:pt x="4340" y="4568"/>
                  </a:lnTo>
                  <a:lnTo>
                    <a:pt x="4183" y="4890"/>
                  </a:lnTo>
                  <a:lnTo>
                    <a:pt x="3681" y="5314"/>
                  </a:lnTo>
                  <a:lnTo>
                    <a:pt x="3218" y="5203"/>
                  </a:lnTo>
                  <a:lnTo>
                    <a:pt x="2900" y="5722"/>
                  </a:lnTo>
                  <a:lnTo>
                    <a:pt x="2809" y="5553"/>
                  </a:lnTo>
                  <a:lnTo>
                    <a:pt x="2422" y="5432"/>
                  </a:lnTo>
                  <a:lnTo>
                    <a:pt x="2306" y="5456"/>
                  </a:lnTo>
                  <a:lnTo>
                    <a:pt x="2010" y="5601"/>
                  </a:lnTo>
                  <a:lnTo>
                    <a:pt x="2098" y="5722"/>
                  </a:lnTo>
                  <a:lnTo>
                    <a:pt x="2060" y="5880"/>
                  </a:lnTo>
                  <a:lnTo>
                    <a:pt x="1919" y="5975"/>
                  </a:lnTo>
                  <a:lnTo>
                    <a:pt x="1738" y="5722"/>
                  </a:lnTo>
                  <a:lnTo>
                    <a:pt x="1715" y="6094"/>
                  </a:lnTo>
                  <a:lnTo>
                    <a:pt x="1574" y="6187"/>
                  </a:lnTo>
                  <a:lnTo>
                    <a:pt x="1456" y="6211"/>
                  </a:lnTo>
                  <a:lnTo>
                    <a:pt x="1389" y="6094"/>
                  </a:lnTo>
                  <a:lnTo>
                    <a:pt x="1548" y="5975"/>
                  </a:lnTo>
                  <a:lnTo>
                    <a:pt x="1574" y="5839"/>
                  </a:lnTo>
                  <a:lnTo>
                    <a:pt x="1235" y="6001"/>
                  </a:lnTo>
                  <a:lnTo>
                    <a:pt x="1004" y="6265"/>
                  </a:lnTo>
                  <a:lnTo>
                    <a:pt x="915" y="6265"/>
                  </a:lnTo>
                  <a:lnTo>
                    <a:pt x="839" y="6118"/>
                  </a:lnTo>
                  <a:lnTo>
                    <a:pt x="515" y="6450"/>
                  </a:lnTo>
                  <a:lnTo>
                    <a:pt x="499" y="6236"/>
                  </a:lnTo>
                  <a:lnTo>
                    <a:pt x="294" y="6306"/>
                  </a:lnTo>
                  <a:lnTo>
                    <a:pt x="208" y="6493"/>
                  </a:lnTo>
                  <a:lnTo>
                    <a:pt x="128" y="6399"/>
                  </a:lnTo>
                  <a:lnTo>
                    <a:pt x="271" y="5975"/>
                  </a:lnTo>
                  <a:lnTo>
                    <a:pt x="515" y="6068"/>
                  </a:lnTo>
                  <a:lnTo>
                    <a:pt x="499" y="5908"/>
                  </a:lnTo>
                  <a:lnTo>
                    <a:pt x="568" y="5739"/>
                  </a:lnTo>
                  <a:lnTo>
                    <a:pt x="454" y="5668"/>
                  </a:lnTo>
                  <a:lnTo>
                    <a:pt x="332" y="5815"/>
                  </a:lnTo>
                  <a:lnTo>
                    <a:pt x="247" y="5625"/>
                  </a:lnTo>
                  <a:lnTo>
                    <a:pt x="385" y="5314"/>
                  </a:lnTo>
                  <a:lnTo>
                    <a:pt x="385" y="5085"/>
                  </a:lnTo>
                  <a:lnTo>
                    <a:pt x="635" y="4611"/>
                  </a:lnTo>
                  <a:lnTo>
                    <a:pt x="568" y="4518"/>
                  </a:lnTo>
                  <a:lnTo>
                    <a:pt x="772" y="4354"/>
                  </a:lnTo>
                  <a:lnTo>
                    <a:pt x="839" y="4186"/>
                  </a:lnTo>
                  <a:lnTo>
                    <a:pt x="749" y="4045"/>
                  </a:lnTo>
                  <a:lnTo>
                    <a:pt x="749" y="3933"/>
                  </a:lnTo>
                  <a:lnTo>
                    <a:pt x="593" y="3788"/>
                  </a:lnTo>
                  <a:lnTo>
                    <a:pt x="454" y="2943"/>
                  </a:lnTo>
                  <a:lnTo>
                    <a:pt x="309" y="2872"/>
                  </a:lnTo>
                  <a:lnTo>
                    <a:pt x="385" y="3129"/>
                  </a:lnTo>
                  <a:lnTo>
                    <a:pt x="247" y="3192"/>
                  </a:lnTo>
                  <a:lnTo>
                    <a:pt x="128" y="2982"/>
                  </a:lnTo>
                  <a:lnTo>
                    <a:pt x="0" y="2982"/>
                  </a:lnTo>
                  <a:lnTo>
                    <a:pt x="18" y="2755"/>
                  </a:lnTo>
                  <a:lnTo>
                    <a:pt x="208" y="2584"/>
                  </a:lnTo>
                  <a:lnTo>
                    <a:pt x="721" y="2463"/>
                  </a:lnTo>
                  <a:lnTo>
                    <a:pt x="1029" y="2662"/>
                  </a:lnTo>
                  <a:lnTo>
                    <a:pt x="915" y="2448"/>
                  </a:lnTo>
                  <a:lnTo>
                    <a:pt x="915" y="2238"/>
                  </a:lnTo>
                  <a:lnTo>
                    <a:pt x="821" y="2135"/>
                  </a:lnTo>
                  <a:lnTo>
                    <a:pt x="915" y="1949"/>
                  </a:lnTo>
                  <a:lnTo>
                    <a:pt x="707" y="1856"/>
                  </a:lnTo>
                  <a:lnTo>
                    <a:pt x="617" y="1711"/>
                  </a:lnTo>
                  <a:lnTo>
                    <a:pt x="593" y="1618"/>
                  </a:lnTo>
                  <a:lnTo>
                    <a:pt x="658" y="1603"/>
                  </a:lnTo>
                  <a:lnTo>
                    <a:pt x="477" y="1312"/>
                  </a:lnTo>
                  <a:lnTo>
                    <a:pt x="477" y="1195"/>
                  </a:lnTo>
                  <a:lnTo>
                    <a:pt x="584" y="1195"/>
                  </a:lnTo>
                  <a:lnTo>
                    <a:pt x="1416" y="518"/>
                  </a:lnTo>
                  <a:lnTo>
                    <a:pt x="2214" y="492"/>
                  </a:lnTo>
                  <a:lnTo>
                    <a:pt x="2578" y="346"/>
                  </a:lnTo>
                  <a:lnTo>
                    <a:pt x="3014" y="0"/>
                  </a:lnTo>
                  <a:close/>
                </a:path>
              </a:pathLst>
            </a:custGeom>
            <a:gradFill rotWithShape="0">
              <a:gsLst>
                <a:gs pos="0">
                  <a:srgbClr val="CCFF33"/>
                </a:gs>
                <a:gs pos="100000">
                  <a:srgbClr val="87A921"/>
                </a:gs>
              </a:gsLst>
              <a:lin ang="0" scaled="1"/>
            </a:gradFill>
            <a:ln w="1651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57355" y="1714488"/>
              <a:ext cx="1916920" cy="1643074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2" name="자유형 81"/>
            <p:cNvSpPr/>
            <p:nvPr/>
          </p:nvSpPr>
          <p:spPr>
            <a:xfrm>
              <a:off x="1435217" y="4643446"/>
              <a:ext cx="922204" cy="571504"/>
            </a:xfrm>
            <a:custGeom>
              <a:avLst/>
              <a:gdLst>
                <a:gd name="connsiteX0" fmla="*/ 262254 w 493576"/>
                <a:gd name="connsiteY0" fmla="*/ 6803 h 317156"/>
                <a:gd name="connsiteX1" fmla="*/ 229597 w 493576"/>
                <a:gd name="connsiteY1" fmla="*/ 47624 h 317156"/>
                <a:gd name="connsiteX2" fmla="*/ 205104 w 493576"/>
                <a:gd name="connsiteY2" fmla="*/ 72117 h 317156"/>
                <a:gd name="connsiteX3" fmla="*/ 58147 w 493576"/>
                <a:gd name="connsiteY3" fmla="*/ 96610 h 317156"/>
                <a:gd name="connsiteX4" fmla="*/ 33654 w 493576"/>
                <a:gd name="connsiteY4" fmla="*/ 112938 h 317156"/>
                <a:gd name="connsiteX5" fmla="*/ 17325 w 493576"/>
                <a:gd name="connsiteY5" fmla="*/ 161924 h 317156"/>
                <a:gd name="connsiteX6" fmla="*/ 25490 w 493576"/>
                <a:gd name="connsiteY6" fmla="*/ 251731 h 317156"/>
                <a:gd name="connsiteX7" fmla="*/ 172447 w 493576"/>
                <a:gd name="connsiteY7" fmla="*/ 235403 h 317156"/>
                <a:gd name="connsiteX8" fmla="*/ 319404 w 493576"/>
                <a:gd name="connsiteY8" fmla="*/ 227238 h 317156"/>
                <a:gd name="connsiteX9" fmla="*/ 368390 w 493576"/>
                <a:gd name="connsiteY9" fmla="*/ 194581 h 317156"/>
                <a:gd name="connsiteX10" fmla="*/ 417375 w 493576"/>
                <a:gd name="connsiteY10" fmla="*/ 170088 h 317156"/>
                <a:gd name="connsiteX11" fmla="*/ 450033 w 493576"/>
                <a:gd name="connsiteY11" fmla="*/ 121103 h 317156"/>
                <a:gd name="connsiteX12" fmla="*/ 458197 w 493576"/>
                <a:gd name="connsiteY12" fmla="*/ 96610 h 317156"/>
                <a:gd name="connsiteX13" fmla="*/ 482690 w 493576"/>
                <a:gd name="connsiteY13" fmla="*/ 80281 h 317156"/>
                <a:gd name="connsiteX14" fmla="*/ 490854 w 493576"/>
                <a:gd name="connsiteY14" fmla="*/ 55788 h 317156"/>
                <a:gd name="connsiteX15" fmla="*/ 441868 w 493576"/>
                <a:gd name="connsiteY15" fmla="*/ 23131 h 317156"/>
                <a:gd name="connsiteX16" fmla="*/ 417375 w 493576"/>
                <a:gd name="connsiteY16" fmla="*/ 6803 h 317156"/>
                <a:gd name="connsiteX17" fmla="*/ 262254 w 493576"/>
                <a:gd name="connsiteY17" fmla="*/ 6803 h 317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3576" h="317156">
                  <a:moveTo>
                    <a:pt x="262254" y="6803"/>
                  </a:moveTo>
                  <a:cubicBezTo>
                    <a:pt x="230958" y="13606"/>
                    <a:pt x="263686" y="19217"/>
                    <a:pt x="229597" y="47624"/>
                  </a:cubicBezTo>
                  <a:cubicBezTo>
                    <a:pt x="220727" y="55016"/>
                    <a:pt x="213974" y="64725"/>
                    <a:pt x="205104" y="72117"/>
                  </a:cubicBezTo>
                  <a:cubicBezTo>
                    <a:pt x="159294" y="110292"/>
                    <a:pt x="137350" y="91330"/>
                    <a:pt x="58147" y="96610"/>
                  </a:cubicBezTo>
                  <a:cubicBezTo>
                    <a:pt x="49983" y="102053"/>
                    <a:pt x="38855" y="104617"/>
                    <a:pt x="33654" y="112938"/>
                  </a:cubicBezTo>
                  <a:cubicBezTo>
                    <a:pt x="24532" y="127534"/>
                    <a:pt x="17325" y="161924"/>
                    <a:pt x="17325" y="161924"/>
                  </a:cubicBezTo>
                  <a:cubicBezTo>
                    <a:pt x="20047" y="191860"/>
                    <a:pt x="0" y="235800"/>
                    <a:pt x="25490" y="251731"/>
                  </a:cubicBezTo>
                  <a:cubicBezTo>
                    <a:pt x="130170" y="317156"/>
                    <a:pt x="114688" y="240904"/>
                    <a:pt x="172447" y="235403"/>
                  </a:cubicBezTo>
                  <a:cubicBezTo>
                    <a:pt x="221287" y="230751"/>
                    <a:pt x="270418" y="229960"/>
                    <a:pt x="319404" y="227238"/>
                  </a:cubicBezTo>
                  <a:cubicBezTo>
                    <a:pt x="365833" y="180811"/>
                    <a:pt x="321129" y="218211"/>
                    <a:pt x="368390" y="194581"/>
                  </a:cubicBezTo>
                  <a:cubicBezTo>
                    <a:pt x="431700" y="162926"/>
                    <a:pt x="355811" y="190612"/>
                    <a:pt x="417375" y="170088"/>
                  </a:cubicBezTo>
                  <a:cubicBezTo>
                    <a:pt x="428261" y="153760"/>
                    <a:pt x="443827" y="139720"/>
                    <a:pt x="450033" y="121103"/>
                  </a:cubicBezTo>
                  <a:cubicBezTo>
                    <a:pt x="452754" y="112939"/>
                    <a:pt x="452821" y="103330"/>
                    <a:pt x="458197" y="96610"/>
                  </a:cubicBezTo>
                  <a:cubicBezTo>
                    <a:pt x="464327" y="88948"/>
                    <a:pt x="474526" y="85724"/>
                    <a:pt x="482690" y="80281"/>
                  </a:cubicBezTo>
                  <a:cubicBezTo>
                    <a:pt x="485411" y="72117"/>
                    <a:pt x="493576" y="63952"/>
                    <a:pt x="490854" y="55788"/>
                  </a:cubicBezTo>
                  <a:cubicBezTo>
                    <a:pt x="481569" y="27933"/>
                    <a:pt x="461443" y="32918"/>
                    <a:pt x="441868" y="23131"/>
                  </a:cubicBezTo>
                  <a:cubicBezTo>
                    <a:pt x="433092" y="18743"/>
                    <a:pt x="425539" y="12246"/>
                    <a:pt x="417375" y="6803"/>
                  </a:cubicBezTo>
                  <a:cubicBezTo>
                    <a:pt x="275866" y="15127"/>
                    <a:pt x="293550" y="0"/>
                    <a:pt x="262254" y="6803"/>
                  </a:cubicBezTo>
                  <a:close/>
                </a:path>
              </a:pathLst>
            </a:custGeom>
            <a:solidFill>
              <a:srgbClr val="92D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-10463" y="3170637"/>
            <a:ext cx="186781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Domestic observation</a:t>
            </a:r>
          </a:p>
          <a:p>
            <a:pPr algn="ctr"/>
            <a:r>
              <a:rPr lang="en-US" altLang="ko-KR" sz="1100" dirty="0" smtClean="0">
                <a:latin typeface="+mn-ea"/>
              </a:rPr>
              <a:t>(Lake </a:t>
            </a:r>
            <a:r>
              <a:rPr lang="en-US" altLang="ko-KR" sz="1100" dirty="0" err="1" smtClean="0">
                <a:latin typeface="+mn-ea"/>
              </a:rPr>
              <a:t>Soyang</a:t>
            </a:r>
            <a:r>
              <a:rPr lang="en-US" altLang="ko-KR" sz="1100" dirty="0" smtClean="0">
                <a:latin typeface="+mn-ea"/>
              </a:rPr>
              <a:t>, Lake </a:t>
            </a:r>
            <a:r>
              <a:rPr lang="en-US" altLang="ko-KR" sz="1100" dirty="0" err="1" smtClean="0">
                <a:latin typeface="+mn-ea"/>
              </a:rPr>
              <a:t>Uiam</a:t>
            </a:r>
            <a:r>
              <a:rPr lang="en-US" altLang="ko-KR" sz="1100" dirty="0" smtClean="0">
                <a:latin typeface="+mn-ea"/>
              </a:rPr>
              <a:t>, </a:t>
            </a:r>
          </a:p>
          <a:p>
            <a:pPr algn="ctr"/>
            <a:r>
              <a:rPr lang="en-US" altLang="ko-KR" sz="1100" dirty="0" smtClean="0">
                <a:latin typeface="+mn-ea"/>
              </a:rPr>
              <a:t>Han river, Swamp </a:t>
            </a:r>
            <a:r>
              <a:rPr lang="en-US" altLang="ko-KR" sz="1100" dirty="0" err="1" smtClean="0">
                <a:latin typeface="+mn-ea"/>
              </a:rPr>
              <a:t>Upo</a:t>
            </a:r>
            <a:r>
              <a:rPr lang="en-US" altLang="ko-KR" sz="1100" dirty="0" smtClean="0"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55358" y="3143248"/>
            <a:ext cx="1714512" cy="2928958"/>
          </a:xfrm>
          <a:prstGeom prst="roundRect">
            <a:avLst>
              <a:gd name="adj" fmla="val 9048"/>
            </a:avLst>
          </a:prstGeom>
          <a:noFill/>
          <a:ln>
            <a:solidFill>
              <a:srgbClr val="66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4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5490" y="3857628"/>
            <a:ext cx="582827" cy="35719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</p:spPr>
      </p:pic>
      <p:pic>
        <p:nvPicPr>
          <p:cNvPr id="50" name="Picture 10" descr="http://t2.gstatic.com/images?q=tbn:6GoOquHGqAeuAM:http://cfs9.tistory.com/image/15/tistory/2008/09/10/11/36/48c732abbf5f0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8271" y="5214950"/>
            <a:ext cx="1428750" cy="781051"/>
          </a:xfrm>
          <a:prstGeom prst="rect">
            <a:avLst/>
          </a:prstGeom>
          <a:noFill/>
        </p:spPr>
      </p:pic>
      <p:sp>
        <p:nvSpPr>
          <p:cNvPr id="51" name="타원 50"/>
          <p:cNvSpPr/>
          <p:nvPr/>
        </p:nvSpPr>
        <p:spPr>
          <a:xfrm>
            <a:off x="1227394" y="5414750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83786" y="5429264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841176" y="5715016"/>
            <a:ext cx="142876" cy="1428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7942" y="4824723"/>
            <a:ext cx="17363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Global Observation</a:t>
            </a:r>
          </a:p>
          <a:p>
            <a:pPr algn="ctr"/>
            <a:r>
              <a:rPr lang="en-US" altLang="ko-KR" sz="900" dirty="0" smtClean="0">
                <a:latin typeface="+mn-ea"/>
              </a:rPr>
              <a:t>(USA, New Zealand, Thailand)</a:t>
            </a:r>
            <a:endParaRPr lang="ko-KR" altLang="en-US" sz="900" dirty="0"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2079573" y="5702355"/>
            <a:ext cx="1687291" cy="341979"/>
          </a:xfrm>
          <a:prstGeom prst="roundRect">
            <a:avLst/>
          </a:prstGeom>
          <a:solidFill>
            <a:srgbClr val="3366FF">
              <a:alpha val="7294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Computing 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Resource</a:t>
            </a:r>
            <a:endParaRPr kumimoji="1" lang="ko-KR" altLang="en-US" sz="1100" b="0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56" name="모서리가 둥근 직사각형 55"/>
          <p:cNvSpPr/>
          <p:nvPr/>
        </p:nvSpPr>
        <p:spPr bwMode="auto">
          <a:xfrm>
            <a:off x="5650379" y="5716869"/>
            <a:ext cx="1571636" cy="341979"/>
          </a:xfrm>
          <a:prstGeom prst="roundRect">
            <a:avLst/>
          </a:prstGeom>
          <a:solidFill>
            <a:srgbClr val="3366FF">
              <a:alpha val="7294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High performance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dirty="0" smtClean="0">
                <a:latin typeface="+mn-ea"/>
                <a:cs typeface="한컴돋움" pitchFamily="18" charset="2"/>
              </a:rPr>
              <a:t>network</a:t>
            </a:r>
            <a:endParaRPr kumimoji="1" lang="ko-KR" altLang="en-US" sz="1100" b="0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57" name="모서리가 둥근 직사각형 56"/>
          <p:cNvSpPr/>
          <p:nvPr/>
        </p:nvSpPr>
        <p:spPr bwMode="auto">
          <a:xfrm>
            <a:off x="3818299" y="5702355"/>
            <a:ext cx="1786767" cy="341979"/>
          </a:xfrm>
          <a:prstGeom prst="roundRect">
            <a:avLst/>
          </a:prstGeom>
          <a:solidFill>
            <a:srgbClr val="3366FF">
              <a:alpha val="72941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b="0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Large-capacity</a:t>
            </a:r>
          </a:p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100" dirty="0" smtClean="0">
                <a:latin typeface="+mn-ea"/>
                <a:cs typeface="한컴돋움" pitchFamily="18" charset="2"/>
              </a:rPr>
              <a:t>storage</a:t>
            </a:r>
            <a:endParaRPr kumimoji="1" lang="ko-KR" altLang="en-US" sz="1100" b="0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pic>
        <p:nvPicPr>
          <p:cNvPr id="58" name="Picture 5" descr="http://www.google.com/images?q=tbn:AjUMbtzlZi21kM::news.chosun.com/site/data/img_dir/2007/11/23/2007112301169_0.jpg&amp;h=78&amp;w=117&amp;usg=__p9jfUfaMGIc1oGvpHnFG54QsCYc=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79574" y="6029098"/>
            <a:ext cx="1615853" cy="471735"/>
          </a:xfrm>
          <a:prstGeom prst="rect">
            <a:avLst/>
          </a:prstGeom>
          <a:noFill/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50379" y="6143644"/>
            <a:ext cx="1643074" cy="357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모서리가 둥근 직사각형 59"/>
          <p:cNvSpPr/>
          <p:nvPr/>
        </p:nvSpPr>
        <p:spPr bwMode="auto">
          <a:xfrm>
            <a:off x="3676241" y="5414020"/>
            <a:ext cx="1901604" cy="285776"/>
          </a:xfrm>
          <a:prstGeom prst="roundRect">
            <a:avLst/>
          </a:prstGeom>
          <a:solidFill>
            <a:schemeClr val="bg2">
              <a:alpha val="72941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KISTI</a:t>
            </a: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 </a:t>
            </a: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Cyber</a:t>
            </a:r>
            <a:r>
              <a:rPr kumimoji="1" lang="en-US" altLang="ko-KR" sz="1600" b="1" i="0" u="none" strike="noStrike" cap="none" normalizeH="0" dirty="0" smtClean="0">
                <a:ln>
                  <a:noFill/>
                </a:ln>
                <a:effectLst/>
                <a:latin typeface="+mn-ea"/>
                <a:cs typeface="한컴돋움" pitchFamily="18" charset="2"/>
              </a:rPr>
              <a:t> infrastructure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effectLst/>
              <a:latin typeface="+mn-ea"/>
              <a:cs typeface="한컴돋움" pitchFamily="18" charset="2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033168" y="5414020"/>
            <a:ext cx="5214974" cy="115825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pic>
        <p:nvPicPr>
          <p:cNvPr id="62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57356" y="2153874"/>
            <a:ext cx="723114" cy="56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3" name="Picture 14" descr="http://t3.gstatic.com/images?q=tbn:BDmTM5vzZj9rxM:http://image.scienceall.com/lab/scienceall/html/img/scienceAll_photo_004_03.jpg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14612" y="1949764"/>
            <a:ext cx="809625" cy="785818"/>
          </a:xfrm>
          <a:prstGeom prst="rect">
            <a:avLst/>
          </a:prstGeom>
          <a:noFill/>
        </p:spPr>
      </p:pic>
      <p:pic>
        <p:nvPicPr>
          <p:cNvPr id="64" name="Picture 16" descr="http://www.gleon.org/images/mendota-DO-graph2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15008" y="2021202"/>
            <a:ext cx="928694" cy="674713"/>
          </a:xfrm>
          <a:prstGeom prst="rect">
            <a:avLst/>
          </a:prstGeom>
          <a:noFill/>
        </p:spPr>
      </p:pic>
      <p:pic>
        <p:nvPicPr>
          <p:cNvPr id="65" name="Picture 18" descr="http://t3.gstatic.com/images?q=tbn:ltSjMoWzpJUVwM:http://www.keepbanderabeautiful.org/climate-change.jpg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19568" y="1936701"/>
            <a:ext cx="1238250" cy="809626"/>
          </a:xfrm>
          <a:prstGeom prst="rect">
            <a:avLst/>
          </a:prstGeom>
          <a:noFill/>
        </p:spPr>
      </p:pic>
      <p:pic>
        <p:nvPicPr>
          <p:cNvPr id="66" name="Picture 20" descr="http://t3.gstatic.com/images?q=tbn:A1tjbjdjtenjvM:http://www.antarcticconnection.com/antarctic/science/images/climate2.jpg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786578" y="1878326"/>
            <a:ext cx="785817" cy="785818"/>
          </a:xfrm>
          <a:prstGeom prst="rect">
            <a:avLst/>
          </a:prstGeom>
          <a:noFill/>
        </p:spPr>
      </p:pic>
      <p:sp>
        <p:nvSpPr>
          <p:cNvPr id="67" name="AutoShape 34"/>
          <p:cNvSpPr>
            <a:spLocks noChangeArrowheads="1"/>
          </p:cNvSpPr>
          <p:nvPr/>
        </p:nvSpPr>
        <p:spPr bwMode="auto">
          <a:xfrm>
            <a:off x="5334859" y="4598484"/>
            <a:ext cx="1219657" cy="473590"/>
          </a:xfrm>
          <a:prstGeom prst="roundRect">
            <a:avLst>
              <a:gd name="adj" fmla="val 13222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Simulation </a:t>
            </a:r>
          </a:p>
          <a:p>
            <a:pPr algn="ctr"/>
            <a:r>
              <a:rPr lang="en-US" altLang="ko-KR" sz="1050" b="1" dirty="0" smtClean="0">
                <a:latin typeface="+mn-ea"/>
              </a:rPr>
              <a:t>model</a:t>
            </a:r>
            <a:endParaRPr lang="en-US" altLang="ko-KR" sz="1050" b="1" dirty="0">
              <a:latin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458767" y="3253087"/>
            <a:ext cx="1700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latin typeface="+mn-ea"/>
              </a:rPr>
              <a:t>Ecologist/Statistician</a:t>
            </a:r>
          </a:p>
          <a:p>
            <a:pPr algn="ctr"/>
            <a:r>
              <a:rPr lang="en-US" altLang="ko-KR" sz="1200" dirty="0" smtClean="0">
                <a:latin typeface="+mn-ea"/>
              </a:rPr>
              <a:t>(KNU, CNU)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7525816" y="3071810"/>
            <a:ext cx="1564286" cy="2928958"/>
          </a:xfrm>
          <a:prstGeom prst="roundRect">
            <a:avLst>
              <a:gd name="adj" fmla="val 9048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0" name="왼쪽 화살표 69"/>
          <p:cNvSpPr/>
          <p:nvPr/>
        </p:nvSpPr>
        <p:spPr>
          <a:xfrm>
            <a:off x="6890952" y="4398035"/>
            <a:ext cx="428628" cy="285752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66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1" name="AutoShape 34"/>
          <p:cNvSpPr>
            <a:spLocks noChangeArrowheads="1"/>
          </p:cNvSpPr>
          <p:nvPr/>
        </p:nvSpPr>
        <p:spPr bwMode="auto">
          <a:xfrm>
            <a:off x="7751965" y="3857628"/>
            <a:ext cx="1158876" cy="428628"/>
          </a:xfrm>
          <a:prstGeom prst="roundRect">
            <a:avLst>
              <a:gd name="adj" fmla="val 13222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Ecosystem</a:t>
            </a:r>
          </a:p>
          <a:p>
            <a:pPr algn="ctr"/>
            <a:r>
              <a:rPr lang="en-US" altLang="ko-KR" sz="1050" b="1" dirty="0" smtClean="0">
                <a:latin typeface="+mn-ea"/>
              </a:rPr>
              <a:t>assessment</a:t>
            </a:r>
            <a:endParaRPr lang="en-US" altLang="ko-KR" sz="1050" b="1" dirty="0">
              <a:latin typeface="+mn-ea"/>
            </a:endParaRPr>
          </a:p>
        </p:txBody>
      </p:sp>
      <p:sp>
        <p:nvSpPr>
          <p:cNvPr id="72" name="AutoShape 34"/>
          <p:cNvSpPr>
            <a:spLocks noChangeArrowheads="1"/>
          </p:cNvSpPr>
          <p:nvPr/>
        </p:nvSpPr>
        <p:spPr bwMode="auto">
          <a:xfrm>
            <a:off x="7751965" y="4500570"/>
            <a:ext cx="1158876" cy="428628"/>
          </a:xfrm>
          <a:prstGeom prst="roundRect">
            <a:avLst>
              <a:gd name="adj" fmla="val 13222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Simulation </a:t>
            </a:r>
          </a:p>
          <a:p>
            <a:pPr algn="ctr"/>
            <a:r>
              <a:rPr lang="en-US" altLang="ko-KR" sz="1050" b="1" dirty="0" smtClean="0">
                <a:latin typeface="+mn-ea"/>
              </a:rPr>
              <a:t>modeling</a:t>
            </a:r>
            <a:endParaRPr lang="en-US" altLang="ko-KR" sz="1050" b="1" dirty="0">
              <a:latin typeface="+mn-ea"/>
            </a:endParaRPr>
          </a:p>
        </p:txBody>
      </p:sp>
      <p:sp>
        <p:nvSpPr>
          <p:cNvPr id="73" name="AutoShape 34"/>
          <p:cNvSpPr>
            <a:spLocks noChangeArrowheads="1"/>
          </p:cNvSpPr>
          <p:nvPr/>
        </p:nvSpPr>
        <p:spPr bwMode="auto">
          <a:xfrm>
            <a:off x="7751965" y="5143512"/>
            <a:ext cx="1158876" cy="428628"/>
          </a:xfrm>
          <a:prstGeom prst="roundRect">
            <a:avLst>
              <a:gd name="adj" fmla="val 13222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050" b="1" dirty="0" smtClean="0">
                <a:latin typeface="+mn-ea"/>
              </a:rPr>
              <a:t>Data analysis &amp; </a:t>
            </a:r>
          </a:p>
          <a:p>
            <a:pPr algn="ctr"/>
            <a:r>
              <a:rPr lang="en-US" altLang="ko-KR" sz="1050" b="1" dirty="0" smtClean="0">
                <a:latin typeface="+mn-ea"/>
              </a:rPr>
              <a:t>prediction</a:t>
            </a:r>
            <a:endParaRPr lang="en-US" altLang="ko-KR" sz="1050" b="1" dirty="0">
              <a:latin typeface="+mn-ea"/>
            </a:endParaRPr>
          </a:p>
        </p:txBody>
      </p:sp>
      <p:sp>
        <p:nvSpPr>
          <p:cNvPr id="74" name="AutoShape 30"/>
          <p:cNvSpPr>
            <a:spLocks noChangeArrowheads="1"/>
          </p:cNvSpPr>
          <p:nvPr/>
        </p:nvSpPr>
        <p:spPr bwMode="auto">
          <a:xfrm>
            <a:off x="2683551" y="4598902"/>
            <a:ext cx="1214446" cy="466032"/>
          </a:xfrm>
          <a:prstGeom prst="roundRect">
            <a:avLst>
              <a:gd name="adj" fmla="val 13222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altLang="ko-KR" sz="1050" b="1" dirty="0" smtClean="0">
                <a:latin typeface="+mn-ea"/>
              </a:rPr>
              <a:t>Data analysis </a:t>
            </a:r>
          </a:p>
          <a:p>
            <a:pPr algn="ctr">
              <a:lnSpc>
                <a:spcPct val="110000"/>
              </a:lnSpc>
            </a:pPr>
            <a:r>
              <a:rPr lang="en-US" altLang="ko-KR" sz="1050" b="1" dirty="0" smtClean="0">
                <a:latin typeface="+mn-ea"/>
              </a:rPr>
              <a:t>&amp; prediction</a:t>
            </a:r>
            <a:endParaRPr lang="en-US" altLang="ko-KR" sz="1050" b="1" dirty="0">
              <a:latin typeface="+mn-ea"/>
            </a:endParaRPr>
          </a:p>
        </p:txBody>
      </p:sp>
      <p:sp>
        <p:nvSpPr>
          <p:cNvPr id="75" name="Text Box 48"/>
          <p:cNvSpPr txBox="1">
            <a:spLocks noChangeArrowheads="1"/>
          </p:cNvSpPr>
          <p:nvPr/>
        </p:nvSpPr>
        <p:spPr bwMode="auto">
          <a:xfrm>
            <a:off x="6605200" y="3929066"/>
            <a:ext cx="95731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050" b="1" i="1" dirty="0" smtClean="0">
                <a:latin typeface="+mn-ea"/>
              </a:rPr>
              <a:t>Information</a:t>
            </a:r>
          </a:p>
          <a:p>
            <a:r>
              <a:rPr lang="en-US" altLang="ko-KR" sz="1050" b="1" i="1" dirty="0" smtClean="0">
                <a:latin typeface="+mn-ea"/>
              </a:rPr>
              <a:t>/Knowledge</a:t>
            </a:r>
            <a:endParaRPr lang="en-US" altLang="ko-KR" sz="1050" b="1" i="1" dirty="0">
              <a:latin typeface="+mn-ea"/>
            </a:endParaRPr>
          </a:p>
        </p:txBody>
      </p:sp>
      <p:sp>
        <p:nvSpPr>
          <p:cNvPr id="76" name="왼쪽 화살표 75"/>
          <p:cNvSpPr/>
          <p:nvPr/>
        </p:nvSpPr>
        <p:spPr>
          <a:xfrm flipH="1">
            <a:off x="1987856" y="4317688"/>
            <a:ext cx="500066" cy="357190"/>
          </a:xfrm>
          <a:prstGeom prst="leftArrow">
            <a:avLst/>
          </a:prstGeom>
          <a:solidFill>
            <a:srgbClr val="6666FF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7" name="AutoShape 11"/>
          <p:cNvSpPr>
            <a:spLocks noChangeArrowheads="1"/>
          </p:cNvSpPr>
          <p:nvPr/>
        </p:nvSpPr>
        <p:spPr bwMode="auto">
          <a:xfrm>
            <a:off x="3818300" y="6085269"/>
            <a:ext cx="571504" cy="428628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altLang="ko-KR" sz="900" b="1" dirty="0" smtClean="0">
                <a:latin typeface="+mn-ea"/>
              </a:rPr>
              <a:t>Raw/meta</a:t>
            </a:r>
          </a:p>
          <a:p>
            <a:pPr algn="ctr">
              <a:lnSpc>
                <a:spcPct val="80000"/>
              </a:lnSpc>
            </a:pPr>
            <a:r>
              <a:rPr lang="en-US" altLang="ko-KR" sz="900" b="1" dirty="0" smtClean="0">
                <a:latin typeface="+mn-ea"/>
              </a:rPr>
              <a:t>data</a:t>
            </a:r>
            <a:endParaRPr lang="en-US" altLang="ko-KR" sz="900" b="1" dirty="0">
              <a:latin typeface="+mn-ea"/>
            </a:endParaRPr>
          </a:p>
        </p:txBody>
      </p:sp>
      <p:sp>
        <p:nvSpPr>
          <p:cNvPr id="78" name="AutoShape 11"/>
          <p:cNvSpPr>
            <a:spLocks noChangeArrowheads="1"/>
          </p:cNvSpPr>
          <p:nvPr/>
        </p:nvSpPr>
        <p:spPr bwMode="auto">
          <a:xfrm>
            <a:off x="4435116" y="6085269"/>
            <a:ext cx="571504" cy="428628"/>
          </a:xfrm>
          <a:prstGeom prst="can">
            <a:avLst>
              <a:gd name="adj" fmla="val 25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altLang="ko-KR" sz="900" b="1" dirty="0" smtClean="0">
                <a:latin typeface="+mn-ea"/>
              </a:rPr>
              <a:t>Analyzed</a:t>
            </a:r>
          </a:p>
          <a:p>
            <a:pPr algn="ctr">
              <a:lnSpc>
                <a:spcPct val="80000"/>
              </a:lnSpc>
            </a:pPr>
            <a:r>
              <a:rPr lang="en-US" altLang="ko-KR" sz="900" b="1" dirty="0" smtClean="0">
                <a:latin typeface="+mn-ea"/>
              </a:rPr>
              <a:t>data</a:t>
            </a:r>
            <a:endParaRPr lang="en-US" altLang="ko-KR" sz="900" b="1" dirty="0">
              <a:latin typeface="+mn-ea"/>
            </a:endParaRPr>
          </a:p>
        </p:txBody>
      </p:sp>
      <p:sp>
        <p:nvSpPr>
          <p:cNvPr id="79" name="AutoShape 32"/>
          <p:cNvSpPr>
            <a:spLocks noChangeArrowheads="1"/>
          </p:cNvSpPr>
          <p:nvPr/>
        </p:nvSpPr>
        <p:spPr bwMode="auto">
          <a:xfrm>
            <a:off x="2683639" y="4071942"/>
            <a:ext cx="1221708" cy="428118"/>
          </a:xfrm>
          <a:prstGeom prst="roundRect">
            <a:avLst>
              <a:gd name="adj" fmla="val 13222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r>
              <a:rPr lang="en-US" altLang="ko-KR" sz="1050" b="1" dirty="0" smtClean="0">
                <a:latin typeface="+mn-ea"/>
              </a:rPr>
              <a:t>User query</a:t>
            </a:r>
          </a:p>
          <a:p>
            <a:pPr algn="ctr">
              <a:lnSpc>
                <a:spcPct val="110000"/>
              </a:lnSpc>
            </a:pPr>
            <a:r>
              <a:rPr lang="en-US" altLang="ko-KR" sz="1050" b="1" dirty="0" smtClean="0">
                <a:latin typeface="+mn-ea"/>
              </a:rPr>
              <a:t>processor</a:t>
            </a:r>
            <a:endParaRPr lang="en-US" altLang="ko-KR" sz="1050" b="1" dirty="0">
              <a:latin typeface="+mn-ea"/>
            </a:endParaRPr>
          </a:p>
        </p:txBody>
      </p:sp>
      <p:sp>
        <p:nvSpPr>
          <p:cNvPr id="83" name="바닥글 개체 틀 82"/>
          <p:cNvSpPr>
            <a:spLocks noGrp="1"/>
          </p:cNvSpPr>
          <p:nvPr>
            <p:ph type="ftr" sz="quarter" idx="11"/>
          </p:nvPr>
        </p:nvSpPr>
        <p:spPr>
          <a:xfrm>
            <a:off x="2786050" y="6572272"/>
            <a:ext cx="3915194" cy="285752"/>
          </a:xfrm>
        </p:spPr>
        <p:txBody>
          <a:bodyPr/>
          <a:lstStyle/>
          <a:p>
            <a:r>
              <a:rPr lang="en-US" altLang="ko-KR" dirty="0" smtClean="0"/>
              <a:t>Establishment of ecological observatory network in lakes and rivers</a:t>
            </a:r>
            <a:endParaRPr lang="ko-KR" altLang="en-US" dirty="0"/>
          </a:p>
        </p:txBody>
      </p:sp>
    </p:spTree>
    <p:custDataLst>
      <p:tags r:id="rId1"/>
    </p:custData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46075" y="174625"/>
            <a:ext cx="8440738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z="3200" b="1" dirty="0" smtClean="0">
                <a:solidFill>
                  <a:schemeClr val="tx2"/>
                </a:solidFill>
                <a:latin typeface="+mj-ea"/>
                <a:ea typeface="+mj-ea"/>
              </a:rPr>
              <a:t>3. Roles of KISTI and KNU</a:t>
            </a:r>
            <a:endParaRPr lang="en-US" altLang="ko-KR" sz="28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85720" y="857232"/>
          <a:ext cx="8572560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0387"/>
                <a:gridCol w="4722173"/>
              </a:tblGrid>
              <a:tr h="6365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latin typeface="+mn-ea"/>
                          <a:ea typeface="+mn-ea"/>
                        </a:rPr>
                        <a:t>Kangwon</a:t>
                      </a:r>
                      <a:r>
                        <a:rPr lang="en-US" altLang="ko-KR" baseline="0" dirty="0" smtClean="0">
                          <a:latin typeface="+mn-ea"/>
                          <a:ea typeface="+mn-ea"/>
                        </a:rPr>
                        <a:t> National University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ea"/>
                          <a:ea typeface="+mn-ea"/>
                        </a:rPr>
                        <a:t>Dept. of Cyber Environment Development of KISTI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309667">
                <a:tc>
                  <a:txBody>
                    <a:bodyPr/>
                    <a:lstStyle/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Building Web portal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Real time sensor data</a:t>
                      </a:r>
                    </a:p>
                    <a:p>
                      <a:pPr marL="358775" indent="-179388" latinLnBrk="1">
                        <a:buFont typeface="Arial" pitchFamily="34" charset="0"/>
                        <a:buNone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  (High frequency)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Provide the observation data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endParaRPr lang="en-US" altLang="ko-KR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Construction of sensor network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Lake (</a:t>
                      </a:r>
                      <a:r>
                        <a:rPr lang="en-US" altLang="ko-KR" dirty="0" err="1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Soyang</a:t>
                      </a: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dirty="0" err="1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Uiam</a:t>
                      </a: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) 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Swamp </a:t>
                      </a:r>
                      <a:r>
                        <a:rPr lang="en-US" altLang="ko-KR" dirty="0" err="1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Upo</a:t>
                      </a:r>
                      <a:endParaRPr lang="en-US" altLang="ko-KR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River (Han, Anyang, </a:t>
                      </a:r>
                      <a:r>
                        <a:rPr lang="en-US" altLang="ko-KR" dirty="0" err="1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Soyang</a:t>
                      </a: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endParaRPr lang="en-US" altLang="ko-KR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Global Cooperation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GLEON, KEON</a:t>
                      </a: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endParaRPr lang="en-US" altLang="ko-KR" baseline="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Application</a:t>
                      </a:r>
                    </a:p>
                    <a:p>
                      <a:pPr marL="358775" marR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Water quality modeling using </a:t>
                      </a:r>
                      <a:r>
                        <a:rPr lang="en-US" sz="1800" kern="1200" dirty="0" smtClean="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CE-QUAL-W2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Supporting IT Infra</a:t>
                      </a:r>
                      <a:r>
                        <a:rPr lang="en-US" altLang="ko-KR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structure</a:t>
                      </a:r>
                      <a:endParaRPr lang="en-US" altLang="ko-KR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Server, Large-capacity storage, High performance network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endParaRPr lang="en-US" altLang="ko-KR" sz="50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Constructing the database for sensor data management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Raw data for 30 years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Metadata(standardization, share)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endParaRPr lang="en-US" altLang="ko-KR" sz="50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Developing GUI interface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Simulation model presentation based on </a:t>
                      </a:r>
                      <a:r>
                        <a:rPr lang="en-US" altLang="ko-KR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Google</a:t>
                      </a:r>
                      <a:r>
                        <a:rPr lang="en-US" altLang="ko-KR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earth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endParaRPr lang="en-US" altLang="ko-KR" sz="500" baseline="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Global Cooperation &amp; IT support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GLEON, KEON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endParaRPr lang="en-US" altLang="ko-KR" sz="500" baseline="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179388" indent="-179388" latinLnBrk="1">
                        <a:buFont typeface="Wingdings" pitchFamily="2" charset="2"/>
                        <a:buChar char="§"/>
                      </a:pPr>
                      <a:r>
                        <a:rPr lang="en-US" altLang="ko-KR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Survey of IT Techniques for Ecosystem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sz="1800" b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CUAHSI </a:t>
                      </a:r>
                      <a:r>
                        <a:rPr lang="en-US" altLang="ko-KR" sz="800" b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800" b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Consortium of Universities for the Advancement of Hydrologic Science)</a:t>
                      </a: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b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GLEON </a:t>
                      </a:r>
                      <a:r>
                        <a:rPr lang="en-US" altLang="ko-KR" sz="1200" b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(Global Lake</a:t>
                      </a:r>
                      <a:r>
                        <a:rPr lang="en-US" altLang="ko-KR" sz="1200" b="0" baseline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Ecological Observatory Network)</a:t>
                      </a:r>
                      <a:endParaRPr lang="en-US" altLang="ko-KR" sz="1200" b="0" dirty="0" smtClean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  <a:p>
                      <a:pPr marL="358775" indent="-179388" latinLnBrk="1">
                        <a:buFont typeface="Arial" pitchFamily="34" charset="0"/>
                        <a:buChar char="•"/>
                      </a:pPr>
                      <a:r>
                        <a:rPr lang="en-US" altLang="ko-KR" b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OGC </a:t>
                      </a:r>
                      <a:r>
                        <a:rPr lang="en-US" altLang="ko-KR" sz="1200" b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0" i="0" kern="120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  <a:cs typeface="+mn-cs"/>
                        </a:rPr>
                        <a:t>Open Geospatial Consortium)</a:t>
                      </a:r>
                      <a:r>
                        <a:rPr lang="en-US" altLang="ko-KR" sz="1200" b="0" i="0" dirty="0" smtClean="0"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b="0" dirty="0"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2409820" y="6492899"/>
            <a:ext cx="4091006" cy="365125"/>
          </a:xfrm>
        </p:spPr>
        <p:txBody>
          <a:bodyPr/>
          <a:lstStyle/>
          <a:p>
            <a:r>
              <a:rPr lang="en-US" altLang="ko-KR" dirty="0" smtClean="0"/>
              <a:t>Establishment of ecological observatory network in lakes and rivers</a:t>
            </a:r>
            <a:endParaRPr lang="ko-KR" altLang="en-US" dirty="0"/>
          </a:p>
        </p:txBody>
      </p:sp>
    </p:spTree>
    <p:custDataLst>
      <p:tags r:id="rId1"/>
    </p:custData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7" name="Rectangle 3"/>
          <p:cNvSpPr>
            <a:spLocks noChangeArrowheads="1"/>
          </p:cNvSpPr>
          <p:nvPr/>
        </p:nvSpPr>
        <p:spPr bwMode="auto">
          <a:xfrm>
            <a:off x="642910" y="928670"/>
            <a:ext cx="823595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1463" indent="-271463" algn="l">
              <a:buFont typeface="Wingdings" pitchFamily="2" charset="2"/>
              <a:buChar char="Ø"/>
              <a:defRPr/>
            </a:pPr>
            <a:r>
              <a:rPr lang="en-US" altLang="ko-KR" sz="2000" dirty="0" err="1" smtClean="0">
                <a:solidFill>
                  <a:srgbClr val="002060"/>
                </a:solidFill>
                <a:latin typeface="+mn-ea"/>
              </a:rPr>
              <a:t>Testbed</a:t>
            </a: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 for monitoring ecosystem in Lakes and Reservoirs</a:t>
            </a:r>
          </a:p>
          <a:p>
            <a:pPr marL="728663" lvl="1" indent="-271463"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Install sensors such as water temperature, DO, turbidity</a:t>
            </a:r>
          </a:p>
          <a:p>
            <a:pPr marL="728663" lvl="1" indent="-271463"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Real time observed data management</a:t>
            </a:r>
          </a:p>
          <a:p>
            <a:pPr marL="271463" indent="-271463" algn="l">
              <a:buFont typeface="Wingdings" pitchFamily="2" charset="2"/>
              <a:buChar char="Ø"/>
              <a:defRPr/>
            </a:pPr>
            <a:endParaRPr lang="ko-KR" altLang="en-US" sz="2000" dirty="0" smtClean="0">
              <a:solidFill>
                <a:srgbClr val="002060"/>
              </a:solidFill>
              <a:latin typeface="+mn-ea"/>
            </a:endParaRPr>
          </a:p>
          <a:p>
            <a:pPr marL="271463" indent="-271463">
              <a:buFont typeface="Wingdings" pitchFamily="2" charset="2"/>
              <a:buChar char="Ø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Sensors</a:t>
            </a:r>
          </a:p>
          <a:p>
            <a:pPr marL="728663" lvl="1" indent="-271463"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Water temperature, Electrical Conductivity, Dissolved Oxygen, pH, Turbidity</a:t>
            </a:r>
          </a:p>
          <a:p>
            <a:pPr marL="728663" lvl="1" indent="-271463">
              <a:buFont typeface="Wingdings" pitchFamily="2" charset="2"/>
              <a:buChar char="§"/>
              <a:defRPr/>
            </a:pPr>
            <a:endParaRPr lang="ko-KR" altLang="en-US" sz="2000" dirty="0" smtClean="0">
              <a:solidFill>
                <a:srgbClr val="002060"/>
              </a:solidFill>
              <a:latin typeface="+mn-ea"/>
            </a:endParaRPr>
          </a:p>
          <a:p>
            <a:pPr marL="271463" indent="-271463">
              <a:buFont typeface="Wingdings" pitchFamily="2" charset="2"/>
              <a:buChar char="Ø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Sensor management</a:t>
            </a:r>
          </a:p>
          <a:p>
            <a:pPr marL="728663" lvl="1" indent="-271463"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Clean and measurement adjustment per every week</a:t>
            </a:r>
          </a:p>
          <a:p>
            <a:pPr marL="728663" lvl="1" indent="-271463">
              <a:buFont typeface="Wingdings" pitchFamily="2" charset="2"/>
              <a:buChar char="§"/>
              <a:defRPr/>
            </a:pPr>
            <a:endParaRPr lang="en-US" altLang="ko-KR" sz="2000" dirty="0" smtClean="0">
              <a:solidFill>
                <a:srgbClr val="002060"/>
              </a:solidFill>
              <a:latin typeface="+mn-ea"/>
            </a:endParaRPr>
          </a:p>
          <a:p>
            <a:pPr marL="271463" indent="-271463">
              <a:buFont typeface="Wingdings" pitchFamily="2" charset="2"/>
              <a:buChar char="Ø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Real time sensor data transmission for monitoring three sites</a:t>
            </a:r>
            <a:endParaRPr lang="ko-KR" altLang="en-US" sz="2000" dirty="0" smtClean="0">
              <a:solidFill>
                <a:srgbClr val="002060"/>
              </a:solidFill>
              <a:latin typeface="+mn-ea"/>
            </a:endParaRPr>
          </a:p>
          <a:p>
            <a:pPr marL="728663" lvl="1" indent="-271463"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Storing the real time data to database</a:t>
            </a:r>
            <a:endParaRPr lang="ko-KR" altLang="en-US" sz="2000" dirty="0" smtClean="0">
              <a:solidFill>
                <a:srgbClr val="002060"/>
              </a:solidFill>
              <a:latin typeface="+mn-ea"/>
            </a:endParaRPr>
          </a:p>
          <a:p>
            <a:pPr marL="728663" lvl="1" indent="-271463">
              <a:buFont typeface="Wingdings" pitchFamily="2" charset="2"/>
              <a:buChar char="§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Transmission efficiency comparison between RF model type and</a:t>
            </a:r>
            <a:r>
              <a:rPr lang="ko-KR" altLang="en-US" sz="2000" dirty="0" smtClean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CDMA modem</a:t>
            </a:r>
          </a:p>
          <a:p>
            <a:pPr marL="728663" lvl="1" indent="-271463">
              <a:buFont typeface="Wingdings" pitchFamily="2" charset="2"/>
              <a:buChar char="§"/>
              <a:defRPr/>
            </a:pPr>
            <a:endParaRPr lang="en-US" altLang="ko-KR" sz="2000" dirty="0" smtClean="0">
              <a:solidFill>
                <a:srgbClr val="002060"/>
              </a:solidFill>
              <a:latin typeface="+mn-ea"/>
            </a:endParaRPr>
          </a:p>
          <a:p>
            <a:pPr marL="271463" indent="-271463">
              <a:buFont typeface="Wingdings" pitchFamily="2" charset="2"/>
              <a:buChar char="Ø"/>
              <a:defRPr/>
            </a:pPr>
            <a:r>
              <a:rPr lang="en-US" altLang="ko-KR" sz="2000" dirty="0" smtClean="0">
                <a:solidFill>
                  <a:srgbClr val="002060"/>
                </a:solidFill>
                <a:latin typeface="+mn-ea"/>
              </a:rPr>
              <a:t>Regular data download for monitoring other sites</a:t>
            </a:r>
            <a:endParaRPr lang="ko-KR" altLang="en-US" sz="2000" dirty="0" smtClean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46075" y="174625"/>
            <a:ext cx="8440738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z="3200" b="1" dirty="0" smtClean="0">
                <a:solidFill>
                  <a:schemeClr val="tx2"/>
                </a:solidFill>
                <a:latin typeface="+mn-ea"/>
                <a:ea typeface="+mn-ea"/>
              </a:rPr>
              <a:t>4. Ecosystem Monitoring </a:t>
            </a:r>
            <a:r>
              <a:rPr lang="en-US" altLang="ko-KR" sz="3200" b="1" dirty="0" err="1" smtClean="0">
                <a:solidFill>
                  <a:schemeClr val="tx2"/>
                </a:solidFill>
                <a:latin typeface="+mn-ea"/>
                <a:ea typeface="+mn-ea"/>
              </a:rPr>
              <a:t>Testbed</a:t>
            </a:r>
            <a:endParaRPr lang="en-US" altLang="ko-KR" sz="28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44" name="바닥글 개체 틀 4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Establishment of ecological observatory network in lakes and rivers</a:t>
            </a:r>
            <a:endParaRPr lang="ko-KR" altLang="en-US" dirty="0"/>
          </a:p>
        </p:txBody>
      </p:sp>
    </p:spTree>
    <p:custDataLst>
      <p:tags r:id="rId1"/>
    </p:custData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46075" y="174625"/>
            <a:ext cx="8440738" cy="647700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en-US" altLang="ko-KR" sz="3200" b="1" dirty="0" smtClean="0">
                <a:solidFill>
                  <a:schemeClr val="tx2"/>
                </a:solidFill>
                <a:latin typeface="+mn-ea"/>
                <a:ea typeface="+mn-ea"/>
              </a:rPr>
              <a:t>5. Installing Sensor Network</a:t>
            </a:r>
            <a:endParaRPr lang="en-US" altLang="ko-KR" sz="28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44" name="바닥글 개체 틀 43"/>
          <p:cNvSpPr>
            <a:spLocks noGrp="1"/>
          </p:cNvSpPr>
          <p:nvPr>
            <p:ph type="ftr" sz="quarter" idx="11"/>
          </p:nvPr>
        </p:nvSpPr>
        <p:spPr>
          <a:xfrm>
            <a:off x="2643174" y="6492899"/>
            <a:ext cx="3805254" cy="365125"/>
          </a:xfrm>
        </p:spPr>
        <p:txBody>
          <a:bodyPr/>
          <a:lstStyle/>
          <a:p>
            <a:r>
              <a:rPr lang="en-US" altLang="ko-KR" dirty="0" smtClean="0"/>
              <a:t>Establishment of ecological observatory network in lakes and rivers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14282" y="785794"/>
          <a:ext cx="8786874" cy="5770837"/>
        </p:xfrm>
        <a:graphic>
          <a:graphicData uri="http://schemas.openxmlformats.org/drawingml/2006/table">
            <a:tbl>
              <a:tblPr/>
              <a:tblGrid>
                <a:gridCol w="1357322"/>
                <a:gridCol w="2643206"/>
                <a:gridCol w="2428892"/>
                <a:gridCol w="2357454"/>
              </a:tblGrid>
              <a:tr h="321333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Table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1. Sensor type, Data collection</a:t>
                      </a:r>
                      <a:r>
                        <a:rPr lang="en-US" altLang="ko-KR" sz="1800" b="1" i="0" u="none" strike="noStrike" baseline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method, and Analysis</a:t>
                      </a:r>
                      <a:endParaRPr lang="ko-KR" altLang="en-US" sz="18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213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Target Place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Sensor type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Data collection method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Analysis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321333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1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Lake </a:t>
                      </a:r>
                      <a:r>
                        <a:rPr lang="en-US" altLang="ko-KR" sz="14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Soyang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Troll multiprobe</a:t>
                      </a: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Real time data transmission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Eutrophication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Evaluation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(Water temperature, DO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, Electrical Conductivity)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RF-modem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736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2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Lake </a:t>
                      </a:r>
                      <a:r>
                        <a:rPr lang="en-US" altLang="ko-KR" sz="14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Uiam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combination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sensor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Real time data transmission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Eutrophication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Evaluation, Turbid water evaluation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(Water temperature, DO, Electrical Conductivity, Turbidity)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RF-modem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736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3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Anyang River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Troll 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multiprobe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Real time data transmission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Analysis of c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auses of Fish Kill by Oxygen deficit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(Water temperature, DO, pH, Electrical Conductivity)</a:t>
                      </a:r>
                      <a:endParaRPr lang="ko-KR" altLang="en-US" sz="14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CDMA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modem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736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4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Swamp </a:t>
                      </a:r>
                      <a:r>
                        <a:rPr lang="en-US" altLang="ko-KR" sz="14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Upo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Hydrolab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Regular download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Eutrophication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Evaluation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(Water temperature, DO, Electrical Conductivity)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2739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5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en-US" altLang="ko-KR" sz="1400" b="0" i="0" u="none" strike="noStrike" dirty="0" err="1" smtClean="0">
                          <a:solidFill>
                            <a:srgbClr val="000000"/>
                          </a:solidFill>
                          <a:latin typeface="맑은 고딕"/>
                        </a:rPr>
                        <a:t>Soyang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River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Hydrolab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(Water temperature, Electrical Conductivity, Turbidity)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Regular download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Turbid water e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valuation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6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6. Han River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Hydrolab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(Water temperature, Electrical Conductivity)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Regular download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Long term Ecological Research, 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Climate Change,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073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Eutrophication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Evaluation,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362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 7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en-US" altLang="ko-KR" sz="1400" b="0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Gapyeong</a:t>
                      </a: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   River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Hydrolab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</a:t>
                      </a: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(Water temperature, Electrical Conductivity)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Regular download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Long term Ecological Research, Climate Change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213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51" marR="7951" marT="795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2" descr="D:\사진\소양호\소양호 DO SENSOR설치장소.jpg"/>
          <p:cNvPicPr>
            <a:picLocks noChangeAspect="1" noChangeArrowheads="1"/>
          </p:cNvPicPr>
          <p:nvPr/>
        </p:nvPicPr>
        <p:blipFill>
          <a:blip r:embed="rId2" cstate="print"/>
          <a:srcRect l="16176" r="12651" b="24516"/>
          <a:stretch>
            <a:fillRect/>
          </a:stretch>
        </p:blipFill>
        <p:spPr bwMode="auto">
          <a:xfrm>
            <a:off x="357188" y="1643063"/>
            <a:ext cx="4714875" cy="335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357188" y="5497313"/>
            <a:ext cx="85010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000" i="1" dirty="0" smtClean="0"/>
              <a:t>Troll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sensor – DO, turbidity, temp, </a:t>
            </a:r>
            <a:r>
              <a:rPr lang="en-US" altLang="ko-KR" sz="2000" dirty="0" smtClean="0"/>
              <a:t>conductivity per every </a:t>
            </a:r>
            <a:r>
              <a:rPr lang="en-US" altLang="ko-KR" sz="2000" dirty="0"/>
              <a:t>5minutes</a:t>
            </a:r>
          </a:p>
          <a:p>
            <a:pPr algn="l">
              <a:lnSpc>
                <a:spcPct val="100000"/>
              </a:lnSpc>
            </a:pPr>
            <a:r>
              <a:rPr lang="en-US" altLang="ko-KR" sz="2000" dirty="0"/>
              <a:t>Buoy platform was installed by K-water</a:t>
            </a:r>
            <a:endParaRPr lang="ko-KR" altLang="en-US" sz="2000" dirty="0"/>
          </a:p>
        </p:txBody>
      </p:sp>
      <p:pic>
        <p:nvPicPr>
          <p:cNvPr id="30725" name="Picture 5" descr="D:\사진\GLEON\소양호In-Situ사진2.JPG"/>
          <p:cNvPicPr>
            <a:picLocks noChangeAspect="1" noChangeArrowheads="1"/>
          </p:cNvPicPr>
          <p:nvPr/>
        </p:nvPicPr>
        <p:blipFill>
          <a:blip r:embed="rId3" cstate="print"/>
          <a:srcRect l="33691"/>
          <a:stretch>
            <a:fillRect/>
          </a:stretch>
        </p:blipFill>
        <p:spPr bwMode="auto">
          <a:xfrm>
            <a:off x="5572125" y="1500188"/>
            <a:ext cx="323373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46075" y="174625"/>
            <a:ext cx="8440738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z="3200" b="1" dirty="0" smtClean="0">
                <a:solidFill>
                  <a:schemeClr val="tx2"/>
                </a:solidFill>
                <a:latin typeface="+mn-ea"/>
                <a:ea typeface="+mn-ea"/>
              </a:rPr>
              <a:t>6. </a:t>
            </a:r>
            <a:r>
              <a:rPr lang="en-US" altLang="ko-KR" sz="3200" b="1" dirty="0" smtClean="0">
                <a:solidFill>
                  <a:schemeClr val="tx2"/>
                </a:solidFill>
                <a:latin typeface="+mn-ea"/>
              </a:rPr>
              <a:t>Buoy sensor in Lake </a:t>
            </a:r>
            <a:r>
              <a:rPr lang="en-US" altLang="ko-KR" sz="3200" b="1" dirty="0" err="1" smtClean="0">
                <a:solidFill>
                  <a:schemeClr val="tx2"/>
                </a:solidFill>
                <a:latin typeface="+mn-ea"/>
              </a:rPr>
              <a:t>Soyang</a:t>
            </a:r>
            <a:endParaRPr lang="en-US" altLang="ko-KR" sz="28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8" name="바닥글 개체 틀 43"/>
          <p:cNvSpPr>
            <a:spLocks noGrp="1"/>
          </p:cNvSpPr>
          <p:nvPr>
            <p:ph type="ftr" sz="quarter" idx="11"/>
          </p:nvPr>
        </p:nvSpPr>
        <p:spPr>
          <a:xfrm>
            <a:off x="2643174" y="6492899"/>
            <a:ext cx="3805254" cy="365125"/>
          </a:xfrm>
        </p:spPr>
        <p:txBody>
          <a:bodyPr/>
          <a:lstStyle/>
          <a:p>
            <a:r>
              <a:rPr lang="en-US" altLang="ko-KR" dirty="0" smtClean="0"/>
              <a:t>Establishment of ecological observatory network in lakes and rivers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91" name="Picture 11" descr="1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463" y="1912938"/>
            <a:ext cx="4283075" cy="31718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alpha val="50000"/>
              </a:schemeClr>
            </a:outerShdw>
          </a:effectLst>
        </p:spPr>
      </p:pic>
      <p:pic>
        <p:nvPicPr>
          <p:cNvPr id="97293" name="Picture 13" descr="P108054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463" y="1908175"/>
            <a:ext cx="4229100" cy="3173413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chemeClr val="tx2">
                <a:alpha val="50000"/>
              </a:schemeClr>
            </a:outerShdw>
          </a:effectLst>
        </p:spPr>
      </p:pic>
      <p:sp>
        <p:nvSpPr>
          <p:cNvPr id="25604" name="Oval 15"/>
          <p:cNvSpPr>
            <a:spLocks noChangeArrowheads="1"/>
          </p:cNvSpPr>
          <p:nvPr/>
        </p:nvSpPr>
        <p:spPr bwMode="auto">
          <a:xfrm>
            <a:off x="1908175" y="2420938"/>
            <a:ext cx="865188" cy="1512887"/>
          </a:xfrm>
          <a:prstGeom prst="ellipse">
            <a:avLst/>
          </a:prstGeom>
          <a:noFill/>
          <a:ln w="28575" algn="ctr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606" name="TextBox 8"/>
          <p:cNvSpPr txBox="1">
            <a:spLocks noChangeArrowheads="1"/>
          </p:cNvSpPr>
          <p:nvPr/>
        </p:nvSpPr>
        <p:spPr bwMode="auto">
          <a:xfrm>
            <a:off x="357188" y="5357826"/>
            <a:ext cx="73580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400" dirty="0"/>
              <a:t>DO, Temp, turbidity, conductivity sensors</a:t>
            </a:r>
          </a:p>
          <a:p>
            <a:pPr algn="l">
              <a:lnSpc>
                <a:spcPct val="100000"/>
              </a:lnSpc>
            </a:pPr>
            <a:r>
              <a:rPr lang="en-US" altLang="ko-KR" sz="2400" dirty="0"/>
              <a:t>Weekly cleaning of </a:t>
            </a:r>
            <a:r>
              <a:rPr lang="en-US" altLang="ko-KR" sz="2400" dirty="0" smtClean="0"/>
              <a:t>sensors</a:t>
            </a:r>
            <a:endParaRPr lang="ko-KR" altLang="en-US" sz="24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46075" y="174625"/>
            <a:ext cx="8440738" cy="6477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ko-KR" sz="3200" b="1" dirty="0" smtClean="0">
                <a:solidFill>
                  <a:schemeClr val="tx2"/>
                </a:solidFill>
                <a:latin typeface="+mn-ea"/>
                <a:ea typeface="+mn-ea"/>
              </a:rPr>
              <a:t>6. </a:t>
            </a:r>
            <a:r>
              <a:rPr lang="en-US" altLang="ko-KR" sz="3200" b="1" dirty="0" smtClean="0">
                <a:solidFill>
                  <a:schemeClr val="tx2"/>
                </a:solidFill>
                <a:latin typeface="+mn-ea"/>
              </a:rPr>
              <a:t>Sensors in Lake </a:t>
            </a:r>
            <a:r>
              <a:rPr lang="en-US" altLang="ko-KR" sz="3200" b="1" dirty="0" err="1" smtClean="0">
                <a:solidFill>
                  <a:schemeClr val="tx2"/>
                </a:solidFill>
                <a:latin typeface="+mn-ea"/>
              </a:rPr>
              <a:t>Euiam</a:t>
            </a:r>
            <a:endParaRPr lang="en-US" altLang="ko-KR" sz="3200" b="1" dirty="0" smtClean="0">
              <a:solidFill>
                <a:schemeClr val="tx2"/>
              </a:solidFill>
              <a:latin typeface="+mn-ea"/>
            </a:endParaRPr>
          </a:p>
          <a:p>
            <a:pPr>
              <a:defRPr/>
            </a:pPr>
            <a:endParaRPr lang="en-US" altLang="ko-KR" sz="2800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9" name="바닥글 개체 틀 43"/>
          <p:cNvSpPr>
            <a:spLocks noGrp="1"/>
          </p:cNvSpPr>
          <p:nvPr>
            <p:ph type="ftr" sz="quarter" idx="11"/>
          </p:nvPr>
        </p:nvSpPr>
        <p:spPr>
          <a:xfrm>
            <a:off x="2643174" y="6492899"/>
            <a:ext cx="3805254" cy="365125"/>
          </a:xfrm>
        </p:spPr>
        <p:txBody>
          <a:bodyPr/>
          <a:lstStyle/>
          <a:p>
            <a:r>
              <a:rPr lang="en-US" altLang="ko-KR" dirty="0" smtClean="0"/>
              <a:t>Establishment of ecological observatory network in lakes and rivers</a:t>
            </a:r>
            <a:endParaRPr lang="ko-KR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5|2.9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968</Words>
  <Application>Microsoft Office PowerPoint</Application>
  <PresentationFormat>화면 슬라이드 쇼(4:3)</PresentationFormat>
  <Paragraphs>250</Paragraphs>
  <Slides>13</Slides>
  <Notes>7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Office 테마</vt:lpstr>
      <vt:lpstr>Image</vt:lpstr>
      <vt:lpstr>비트맵 이미지</vt:lpstr>
      <vt:lpstr>Korean Lake Ecological Observatory Network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Thank You</vt:lpstr>
    </vt:vector>
  </TitlesOfParts>
  <Company>KISTI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KRREON Korea Reservoir and River Ecological Observatory Network</dc:title>
  <dc:creator>admin</dc:creator>
  <cp:lastModifiedBy>kisti</cp:lastModifiedBy>
  <cp:revision>117</cp:revision>
  <dcterms:created xsi:type="dcterms:W3CDTF">2010-02-16T05:26:58Z</dcterms:created>
  <dcterms:modified xsi:type="dcterms:W3CDTF">2010-03-04T23:33:48Z</dcterms:modified>
</cp:coreProperties>
</file>